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1" r:id="rId1"/>
  </p:sldMasterIdLst>
  <p:notesMasterIdLst>
    <p:notesMasterId r:id="rId27"/>
  </p:notesMasterIdLst>
  <p:handoutMasterIdLst>
    <p:handoutMasterId r:id="rId28"/>
  </p:handoutMasterIdLst>
  <p:sldIdLst>
    <p:sldId id="822" r:id="rId2"/>
    <p:sldId id="823" r:id="rId3"/>
    <p:sldId id="824" r:id="rId4"/>
    <p:sldId id="825" r:id="rId5"/>
    <p:sldId id="826" r:id="rId6"/>
    <p:sldId id="828" r:id="rId7"/>
    <p:sldId id="829" r:id="rId8"/>
    <p:sldId id="830" r:id="rId9"/>
    <p:sldId id="831" r:id="rId10"/>
    <p:sldId id="801" r:id="rId11"/>
    <p:sldId id="806" r:id="rId12"/>
    <p:sldId id="805" r:id="rId13"/>
    <p:sldId id="821" r:id="rId14"/>
    <p:sldId id="807" r:id="rId15"/>
    <p:sldId id="809" r:id="rId16"/>
    <p:sldId id="774" r:id="rId17"/>
    <p:sldId id="775" r:id="rId18"/>
    <p:sldId id="776" r:id="rId19"/>
    <p:sldId id="777" r:id="rId20"/>
    <p:sldId id="778" r:id="rId21"/>
    <p:sldId id="779" r:id="rId22"/>
    <p:sldId id="780" r:id="rId23"/>
    <p:sldId id="781" r:id="rId24"/>
    <p:sldId id="782" r:id="rId25"/>
    <p:sldId id="798" r:id="rId26"/>
  </p:sldIdLst>
  <p:sldSz cx="13716000" cy="9144000"/>
  <p:notesSz cx="7099300" cy="10234613"/>
  <p:custDataLst>
    <p:tags r:id="rId29"/>
  </p:custDataLst>
  <p:defaultTextStyle>
    <a:defPPr>
      <a:defRPr lang="en-GB"/>
    </a:defPPr>
    <a:lvl1pPr algn="l" rtl="0" fontAlgn="base">
      <a:spcBef>
        <a:spcPct val="0"/>
      </a:spcBef>
      <a:spcAft>
        <a:spcPct val="0"/>
      </a:spcAft>
      <a:buSzPct val="90000"/>
      <a:defRPr kern="1200">
        <a:solidFill>
          <a:schemeClr val="folHlink"/>
        </a:solidFill>
        <a:latin typeface="Arial" charset="0"/>
        <a:ea typeface="+mn-ea"/>
        <a:cs typeface="Arial" charset="0"/>
      </a:defRPr>
    </a:lvl1pPr>
    <a:lvl2pPr marL="652880" algn="l" rtl="0" fontAlgn="base">
      <a:spcBef>
        <a:spcPct val="0"/>
      </a:spcBef>
      <a:spcAft>
        <a:spcPct val="0"/>
      </a:spcAft>
      <a:buSzPct val="90000"/>
      <a:defRPr kern="1200">
        <a:solidFill>
          <a:schemeClr val="folHlink"/>
        </a:solidFill>
        <a:latin typeface="Arial" charset="0"/>
        <a:ea typeface="+mn-ea"/>
        <a:cs typeface="Arial" charset="0"/>
      </a:defRPr>
    </a:lvl2pPr>
    <a:lvl3pPr marL="1305765" algn="l" rtl="0" fontAlgn="base">
      <a:spcBef>
        <a:spcPct val="0"/>
      </a:spcBef>
      <a:spcAft>
        <a:spcPct val="0"/>
      </a:spcAft>
      <a:buSzPct val="90000"/>
      <a:defRPr kern="1200">
        <a:solidFill>
          <a:schemeClr val="folHlink"/>
        </a:solidFill>
        <a:latin typeface="Arial" charset="0"/>
        <a:ea typeface="+mn-ea"/>
        <a:cs typeface="Arial" charset="0"/>
      </a:defRPr>
    </a:lvl3pPr>
    <a:lvl4pPr marL="1958648" algn="l" rtl="0" fontAlgn="base">
      <a:spcBef>
        <a:spcPct val="0"/>
      </a:spcBef>
      <a:spcAft>
        <a:spcPct val="0"/>
      </a:spcAft>
      <a:buSzPct val="90000"/>
      <a:defRPr kern="1200">
        <a:solidFill>
          <a:schemeClr val="folHlink"/>
        </a:solidFill>
        <a:latin typeface="Arial" charset="0"/>
        <a:ea typeface="+mn-ea"/>
        <a:cs typeface="Arial" charset="0"/>
      </a:defRPr>
    </a:lvl4pPr>
    <a:lvl5pPr marL="2611531" algn="l" rtl="0" fontAlgn="base">
      <a:spcBef>
        <a:spcPct val="0"/>
      </a:spcBef>
      <a:spcAft>
        <a:spcPct val="0"/>
      </a:spcAft>
      <a:buSzPct val="90000"/>
      <a:defRPr kern="1200">
        <a:solidFill>
          <a:schemeClr val="folHlink"/>
        </a:solidFill>
        <a:latin typeface="Arial" charset="0"/>
        <a:ea typeface="+mn-ea"/>
        <a:cs typeface="Arial" charset="0"/>
      </a:defRPr>
    </a:lvl5pPr>
    <a:lvl6pPr marL="3264408" algn="l" defTabSz="1305765" rtl="0" eaLnBrk="1" latinLnBrk="0" hangingPunct="1">
      <a:defRPr kern="1200">
        <a:solidFill>
          <a:schemeClr val="folHlink"/>
        </a:solidFill>
        <a:latin typeface="Arial" charset="0"/>
        <a:ea typeface="+mn-ea"/>
        <a:cs typeface="Arial" charset="0"/>
      </a:defRPr>
    </a:lvl6pPr>
    <a:lvl7pPr marL="3917291" algn="l" defTabSz="1305765" rtl="0" eaLnBrk="1" latinLnBrk="0" hangingPunct="1">
      <a:defRPr kern="1200">
        <a:solidFill>
          <a:schemeClr val="folHlink"/>
        </a:solidFill>
        <a:latin typeface="Arial" charset="0"/>
        <a:ea typeface="+mn-ea"/>
        <a:cs typeface="Arial" charset="0"/>
      </a:defRPr>
    </a:lvl7pPr>
    <a:lvl8pPr marL="4570171" algn="l" defTabSz="1305765" rtl="0" eaLnBrk="1" latinLnBrk="0" hangingPunct="1">
      <a:defRPr kern="1200">
        <a:solidFill>
          <a:schemeClr val="folHlink"/>
        </a:solidFill>
        <a:latin typeface="Arial" charset="0"/>
        <a:ea typeface="+mn-ea"/>
        <a:cs typeface="Arial" charset="0"/>
      </a:defRPr>
    </a:lvl8pPr>
    <a:lvl9pPr marL="5223055" algn="l" defTabSz="1305765" rtl="0" eaLnBrk="1" latinLnBrk="0" hangingPunct="1">
      <a:defRPr kern="1200">
        <a:solidFill>
          <a:schemeClr val="folHlink"/>
        </a:solidFill>
        <a:latin typeface="Arial" charset="0"/>
        <a:ea typeface="+mn-ea"/>
        <a:cs typeface="Arial" charset="0"/>
      </a:defRPr>
    </a:lvl9pPr>
  </p:defaultTextStyle>
  <p:extLst>
    <p:ext uri="{EFAFB233-063F-42B5-8137-9DF3F51BA10A}">
      <p15:sldGuideLst xmlns:p15="http://schemas.microsoft.com/office/powerpoint/2012/main">
        <p15:guide id="1" orient="horz" pos="515">
          <p15:clr>
            <a:srgbClr val="A4A3A4"/>
          </p15:clr>
        </p15:guide>
        <p15:guide id="2" orient="horz" pos="1164">
          <p15:clr>
            <a:srgbClr val="A4A3A4"/>
          </p15:clr>
        </p15:guide>
        <p15:guide id="3" orient="horz" pos="1488">
          <p15:clr>
            <a:srgbClr val="A4A3A4"/>
          </p15:clr>
        </p15:guide>
        <p15:guide id="4" orient="horz" pos="5128">
          <p15:clr>
            <a:srgbClr val="A4A3A4"/>
          </p15:clr>
        </p15:guide>
        <p15:guide id="5" orient="horz" pos="3296">
          <p15:clr>
            <a:srgbClr val="A4A3A4"/>
          </p15:clr>
        </p15:guide>
        <p15:guide id="6" pos="156">
          <p15:clr>
            <a:srgbClr val="A4A3A4"/>
          </p15:clr>
        </p15:guide>
        <p15:guide id="7" pos="2196">
          <p15:clr>
            <a:srgbClr val="A4A3A4"/>
          </p15:clr>
        </p15:guide>
        <p15:guide id="8" pos="4319">
          <p15:clr>
            <a:srgbClr val="A4A3A4"/>
          </p15:clr>
        </p15:guide>
        <p15:guide id="9" pos="6387">
          <p15:clr>
            <a:srgbClr val="A4A3A4"/>
          </p15:clr>
        </p15:guide>
        <p15:guide id="10" pos="851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C1C1C"/>
    <a:srgbClr val="FD8B84"/>
    <a:srgbClr val="33CC33"/>
    <a:srgbClr val="C81704"/>
    <a:srgbClr val="FFD0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1005" autoAdjust="0"/>
  </p:normalViewPr>
  <p:slideViewPr>
    <p:cSldViewPr snapToGrid="0" snapToObjects="1" showGuides="1">
      <p:cViewPr varScale="1">
        <p:scale>
          <a:sx n="55" d="100"/>
          <a:sy n="55" d="100"/>
        </p:scale>
        <p:origin x="1206" y="66"/>
      </p:cViewPr>
      <p:guideLst>
        <p:guide orient="horz" pos="515"/>
        <p:guide orient="horz" pos="1164"/>
        <p:guide orient="horz" pos="1488"/>
        <p:guide orient="horz" pos="5128"/>
        <p:guide orient="horz" pos="3296"/>
        <p:guide pos="156"/>
        <p:guide pos="2196"/>
        <p:guide pos="4319"/>
        <p:guide pos="6387"/>
        <p:guide pos="8511"/>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62" d="100"/>
          <a:sy n="62" d="100"/>
        </p:scale>
        <p:origin x="-3402" y="-84"/>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A080F7-4427-4273-B523-D73F1AF288E9}" type="doc">
      <dgm:prSet loTypeId="urn:microsoft.com/office/officeart/2005/8/layout/vProcess5" loCatId="process" qsTypeId="urn:microsoft.com/office/officeart/2005/8/quickstyle/3d1" qsCatId="3D" csTypeId="urn:microsoft.com/office/officeart/2005/8/colors/accent1_2" csCatId="accent1" phldr="1"/>
      <dgm:spPr/>
      <dgm:t>
        <a:bodyPr/>
        <a:lstStyle/>
        <a:p>
          <a:endParaRPr lang="en-US"/>
        </a:p>
      </dgm:t>
    </dgm:pt>
    <dgm:pt modelId="{953AC773-65A3-4323-96D6-353B9483C5A7}">
      <dgm:prSet phldrT="[Text]" custT="1"/>
      <dgm:spPr/>
      <dgm:t>
        <a:bodyPr/>
        <a:lstStyle/>
        <a:p>
          <a:r>
            <a:rPr lang="en-US" sz="1800" dirty="0" smtClean="0">
              <a:latin typeface="Arial" pitchFamily="34" charset="0"/>
              <a:cs typeface="Arial" pitchFamily="34" charset="0"/>
            </a:rPr>
            <a:t>Identifying and consulting stakeholders</a:t>
          </a:r>
          <a:endParaRPr lang="en-US" sz="1800" dirty="0"/>
        </a:p>
      </dgm:t>
    </dgm:pt>
    <dgm:pt modelId="{C3AA82F2-1733-4B87-A5F2-C88090B084C8}" type="parTrans" cxnId="{96966A4F-14F5-47D3-B63D-A3A91D5F5B58}">
      <dgm:prSet/>
      <dgm:spPr/>
      <dgm:t>
        <a:bodyPr/>
        <a:lstStyle/>
        <a:p>
          <a:endParaRPr lang="en-US" sz="1600"/>
        </a:p>
      </dgm:t>
    </dgm:pt>
    <dgm:pt modelId="{1E4C868A-59F2-418E-B6A9-7E9C2AFF21FF}" type="sibTrans" cxnId="{96966A4F-14F5-47D3-B63D-A3A91D5F5B58}">
      <dgm:prSet custT="1"/>
      <dgm:spPr/>
      <dgm:t>
        <a:bodyPr/>
        <a:lstStyle/>
        <a:p>
          <a:endParaRPr lang="en-US" sz="1600"/>
        </a:p>
      </dgm:t>
    </dgm:pt>
    <dgm:pt modelId="{C617F44C-3F03-4438-8A88-478237FF23B6}">
      <dgm:prSet phldrT="[Text]" custT="1"/>
      <dgm:spPr/>
      <dgm:t>
        <a:bodyPr/>
        <a:lstStyle/>
        <a:p>
          <a:r>
            <a:rPr lang="en-US" sz="1800" dirty="0" smtClean="0">
              <a:latin typeface="Arial" pitchFamily="34" charset="0"/>
              <a:cs typeface="Arial" pitchFamily="34" charset="0"/>
            </a:rPr>
            <a:t>Allowing stakeholders to present or explain their needs and expectations</a:t>
          </a:r>
        </a:p>
      </dgm:t>
    </dgm:pt>
    <dgm:pt modelId="{12F45A17-10B8-4381-98E2-3591DE2A1E3B}" type="parTrans" cxnId="{1C60EEAB-CA43-4013-AAED-CABD14C76824}">
      <dgm:prSet/>
      <dgm:spPr/>
      <dgm:t>
        <a:bodyPr/>
        <a:lstStyle/>
        <a:p>
          <a:endParaRPr lang="en-US" sz="1600"/>
        </a:p>
      </dgm:t>
    </dgm:pt>
    <dgm:pt modelId="{CBBE3831-ECD7-4734-8827-4A82C13DDAD3}" type="sibTrans" cxnId="{1C60EEAB-CA43-4013-AAED-CABD14C76824}">
      <dgm:prSet custT="1"/>
      <dgm:spPr/>
      <dgm:t>
        <a:bodyPr/>
        <a:lstStyle/>
        <a:p>
          <a:endParaRPr lang="en-US" sz="1600"/>
        </a:p>
      </dgm:t>
    </dgm:pt>
    <dgm:pt modelId="{5C0ED9E0-4CC8-4F87-96DB-ADBE670A2B13}">
      <dgm:prSet phldrT="[Text]" custT="1"/>
      <dgm:spPr/>
      <dgm:t>
        <a:bodyPr/>
        <a:lstStyle/>
        <a:p>
          <a:r>
            <a:rPr lang="en-US" sz="1800" dirty="0" smtClean="0">
              <a:latin typeface="Arial" pitchFamily="34" charset="0"/>
              <a:cs typeface="Arial" pitchFamily="34" charset="0"/>
            </a:rPr>
            <a:t>Draft a common vision based on stakeholders needs and expectations</a:t>
          </a:r>
        </a:p>
      </dgm:t>
    </dgm:pt>
    <dgm:pt modelId="{58EE06F2-E481-4E04-AF4B-06756915C79F}" type="parTrans" cxnId="{47760133-AF77-446A-8F6B-794E1FC0F4E4}">
      <dgm:prSet/>
      <dgm:spPr/>
      <dgm:t>
        <a:bodyPr/>
        <a:lstStyle/>
        <a:p>
          <a:endParaRPr lang="en-US" sz="1600"/>
        </a:p>
      </dgm:t>
    </dgm:pt>
    <dgm:pt modelId="{29789DAD-9640-4287-A108-75DCB7B39691}" type="sibTrans" cxnId="{47760133-AF77-446A-8F6B-794E1FC0F4E4}">
      <dgm:prSet custT="1"/>
      <dgm:spPr/>
      <dgm:t>
        <a:bodyPr/>
        <a:lstStyle/>
        <a:p>
          <a:endParaRPr lang="en-US" sz="1600"/>
        </a:p>
      </dgm:t>
    </dgm:pt>
    <dgm:pt modelId="{988DA973-ABE1-4A0D-9C51-98261E4CB52D}">
      <dgm:prSet custT="1"/>
      <dgm:spPr/>
      <dgm:t>
        <a:bodyPr/>
        <a:lstStyle/>
        <a:p>
          <a:r>
            <a:rPr lang="en-US" sz="1800" dirty="0" smtClean="0">
              <a:latin typeface="Arial" pitchFamily="34" charset="0"/>
              <a:cs typeface="Arial" pitchFamily="34" charset="0"/>
            </a:rPr>
            <a:t>Aligning vision with more general local development needs and opportunities</a:t>
          </a:r>
        </a:p>
      </dgm:t>
    </dgm:pt>
    <dgm:pt modelId="{A40973FB-13FA-4E68-B422-CE9D0DCD5735}" type="parTrans" cxnId="{59D9690D-E6F1-4A6B-AC15-4DFB449F1567}">
      <dgm:prSet/>
      <dgm:spPr/>
      <dgm:t>
        <a:bodyPr/>
        <a:lstStyle/>
        <a:p>
          <a:endParaRPr lang="en-US" sz="1600"/>
        </a:p>
      </dgm:t>
    </dgm:pt>
    <dgm:pt modelId="{66CC2E0B-F878-48F1-85E2-A3AE5FDD3FCB}" type="sibTrans" cxnId="{59D9690D-E6F1-4A6B-AC15-4DFB449F1567}">
      <dgm:prSet custT="1"/>
      <dgm:spPr/>
      <dgm:t>
        <a:bodyPr/>
        <a:lstStyle/>
        <a:p>
          <a:endParaRPr lang="en-US" sz="1600"/>
        </a:p>
      </dgm:t>
    </dgm:pt>
    <dgm:pt modelId="{14B7ECD6-6536-431A-9A27-5E33B801DC65}">
      <dgm:prSet phldrT="[Text]" custT="1"/>
      <dgm:spPr/>
      <dgm:t>
        <a:bodyPr/>
        <a:lstStyle/>
        <a:p>
          <a:r>
            <a:rPr lang="en-US" sz="1800" dirty="0" smtClean="0">
              <a:latin typeface="Arial" pitchFamily="34" charset="0"/>
              <a:cs typeface="Arial" pitchFamily="34" charset="0"/>
            </a:rPr>
            <a:t>Consolidating and agree on final vision</a:t>
          </a:r>
        </a:p>
      </dgm:t>
    </dgm:pt>
    <dgm:pt modelId="{D22F5615-E872-450B-9644-5B3C92F35149}" type="parTrans" cxnId="{A3BCA928-0568-423D-AF6E-7AADF943C22E}">
      <dgm:prSet/>
      <dgm:spPr/>
      <dgm:t>
        <a:bodyPr/>
        <a:lstStyle/>
        <a:p>
          <a:endParaRPr lang="en-US" sz="1600"/>
        </a:p>
      </dgm:t>
    </dgm:pt>
    <dgm:pt modelId="{0E802655-8BB0-4B48-BBB0-473B9F1DD78E}" type="sibTrans" cxnId="{A3BCA928-0568-423D-AF6E-7AADF943C22E}">
      <dgm:prSet/>
      <dgm:spPr/>
      <dgm:t>
        <a:bodyPr/>
        <a:lstStyle/>
        <a:p>
          <a:endParaRPr lang="en-US" sz="1600"/>
        </a:p>
      </dgm:t>
    </dgm:pt>
    <dgm:pt modelId="{B4EA5B78-52FC-4FF8-AFFB-12312DFD8120}">
      <dgm:prSet/>
      <dgm:spPr/>
      <dgm:t>
        <a:bodyPr/>
        <a:lstStyle/>
        <a:p>
          <a:endParaRPr lang="en-US" sz="1600" dirty="0"/>
        </a:p>
      </dgm:t>
    </dgm:pt>
    <dgm:pt modelId="{8D2592FA-0B37-46FC-8764-D9C1E9C0E3EB}" type="parTrans" cxnId="{B7B798EA-68EF-41D3-B9C7-ED015A002BFC}">
      <dgm:prSet/>
      <dgm:spPr/>
      <dgm:t>
        <a:bodyPr/>
        <a:lstStyle/>
        <a:p>
          <a:endParaRPr lang="en-US" sz="1600"/>
        </a:p>
      </dgm:t>
    </dgm:pt>
    <dgm:pt modelId="{BF4AC934-8E5E-4070-A21C-F1CB9226EB1D}" type="sibTrans" cxnId="{B7B798EA-68EF-41D3-B9C7-ED015A002BFC}">
      <dgm:prSet/>
      <dgm:spPr/>
      <dgm:t>
        <a:bodyPr/>
        <a:lstStyle/>
        <a:p>
          <a:endParaRPr lang="en-US" sz="1600"/>
        </a:p>
      </dgm:t>
    </dgm:pt>
    <dgm:pt modelId="{4A2068AF-3219-4095-A490-FF70124A3181}">
      <dgm:prSet/>
      <dgm:spPr/>
      <dgm:t>
        <a:bodyPr/>
        <a:lstStyle/>
        <a:p>
          <a:endParaRPr lang="en-US" sz="1600" dirty="0"/>
        </a:p>
      </dgm:t>
    </dgm:pt>
    <dgm:pt modelId="{CA16DAA1-5D7E-4A75-B0FB-2D05FA8F5386}" type="parTrans" cxnId="{FA14587D-6E5D-4EE1-9744-A7943E45421C}">
      <dgm:prSet/>
      <dgm:spPr/>
      <dgm:t>
        <a:bodyPr/>
        <a:lstStyle/>
        <a:p>
          <a:endParaRPr lang="en-US" sz="1600"/>
        </a:p>
      </dgm:t>
    </dgm:pt>
    <dgm:pt modelId="{CC72116A-76AA-47D5-9A87-2D433F974467}" type="sibTrans" cxnId="{FA14587D-6E5D-4EE1-9744-A7943E45421C}">
      <dgm:prSet/>
      <dgm:spPr/>
      <dgm:t>
        <a:bodyPr/>
        <a:lstStyle/>
        <a:p>
          <a:endParaRPr lang="en-US" sz="1600"/>
        </a:p>
      </dgm:t>
    </dgm:pt>
    <dgm:pt modelId="{67CEBF04-026A-4C9A-85FA-A8401A9D28C3}">
      <dgm:prSet/>
      <dgm:spPr/>
      <dgm:t>
        <a:bodyPr/>
        <a:lstStyle/>
        <a:p>
          <a:endParaRPr lang="en-US" sz="1600" dirty="0"/>
        </a:p>
      </dgm:t>
    </dgm:pt>
    <dgm:pt modelId="{BFA621F9-C1F7-4719-A0BB-1AB417CDA077}" type="parTrans" cxnId="{2388FB6E-4150-4048-8711-76862353561C}">
      <dgm:prSet/>
      <dgm:spPr/>
      <dgm:t>
        <a:bodyPr/>
        <a:lstStyle/>
        <a:p>
          <a:endParaRPr lang="en-US" sz="1600"/>
        </a:p>
      </dgm:t>
    </dgm:pt>
    <dgm:pt modelId="{14DEAB57-36B1-4CD4-96B4-A04CF8A27EA3}" type="sibTrans" cxnId="{2388FB6E-4150-4048-8711-76862353561C}">
      <dgm:prSet/>
      <dgm:spPr/>
      <dgm:t>
        <a:bodyPr/>
        <a:lstStyle/>
        <a:p>
          <a:endParaRPr lang="en-US" sz="1600"/>
        </a:p>
      </dgm:t>
    </dgm:pt>
    <dgm:pt modelId="{0668EF92-FABC-4387-AB74-3F1B1CEC2E8A}">
      <dgm:prSet/>
      <dgm:spPr/>
      <dgm:t>
        <a:bodyPr/>
        <a:lstStyle/>
        <a:p>
          <a:endParaRPr lang="en-US" sz="1600" dirty="0"/>
        </a:p>
      </dgm:t>
    </dgm:pt>
    <dgm:pt modelId="{8CBE65E0-AD2A-4F1B-A3EE-B81A0911BC0C}" type="parTrans" cxnId="{AB03ECA1-5EB5-4099-98D6-C010CBE256C5}">
      <dgm:prSet/>
      <dgm:spPr/>
      <dgm:t>
        <a:bodyPr/>
        <a:lstStyle/>
        <a:p>
          <a:endParaRPr lang="en-US" sz="1600"/>
        </a:p>
      </dgm:t>
    </dgm:pt>
    <dgm:pt modelId="{CE5953FF-FEB8-4CAF-B4F5-87BE8B976A9D}" type="sibTrans" cxnId="{AB03ECA1-5EB5-4099-98D6-C010CBE256C5}">
      <dgm:prSet/>
      <dgm:spPr/>
      <dgm:t>
        <a:bodyPr/>
        <a:lstStyle/>
        <a:p>
          <a:endParaRPr lang="en-US" sz="1600"/>
        </a:p>
      </dgm:t>
    </dgm:pt>
    <dgm:pt modelId="{1EFB41F4-950A-467D-B226-58CD5CECF72D}">
      <dgm:prSet/>
      <dgm:spPr/>
      <dgm:t>
        <a:bodyPr/>
        <a:lstStyle/>
        <a:p>
          <a:endParaRPr lang="en-US" sz="1600" dirty="0"/>
        </a:p>
      </dgm:t>
    </dgm:pt>
    <dgm:pt modelId="{1B3485F6-55A9-4D12-B855-AA9A81A34D7E}" type="parTrans" cxnId="{C1BB47D1-5661-45ED-80D8-9606B49FCB1C}">
      <dgm:prSet/>
      <dgm:spPr/>
      <dgm:t>
        <a:bodyPr/>
        <a:lstStyle/>
        <a:p>
          <a:endParaRPr lang="en-US" sz="1600"/>
        </a:p>
      </dgm:t>
    </dgm:pt>
    <dgm:pt modelId="{B8299F1D-F8AD-4BCB-B97B-39C5D1C7C690}" type="sibTrans" cxnId="{C1BB47D1-5661-45ED-80D8-9606B49FCB1C}">
      <dgm:prSet/>
      <dgm:spPr/>
      <dgm:t>
        <a:bodyPr/>
        <a:lstStyle/>
        <a:p>
          <a:endParaRPr lang="en-US" sz="1600"/>
        </a:p>
      </dgm:t>
    </dgm:pt>
    <dgm:pt modelId="{DC199AAA-B440-45C7-B70D-9E759DA7EA21}">
      <dgm:prSet phldrT="[Text]"/>
      <dgm:spPr/>
      <dgm:t>
        <a:bodyPr/>
        <a:lstStyle/>
        <a:p>
          <a:endParaRPr lang="en-US" sz="1600" dirty="0"/>
        </a:p>
      </dgm:t>
    </dgm:pt>
    <dgm:pt modelId="{BE1DDF45-E0AA-47C1-88A7-7C66A895EF88}" type="parTrans" cxnId="{2A97AC51-979B-4C83-A0C4-FAF8D436D3EC}">
      <dgm:prSet/>
      <dgm:spPr/>
      <dgm:t>
        <a:bodyPr/>
        <a:lstStyle/>
        <a:p>
          <a:endParaRPr lang="en-US" sz="1600"/>
        </a:p>
      </dgm:t>
    </dgm:pt>
    <dgm:pt modelId="{86799774-156E-4A57-A9B8-F78D22075BB2}" type="sibTrans" cxnId="{2A97AC51-979B-4C83-A0C4-FAF8D436D3EC}">
      <dgm:prSet/>
      <dgm:spPr/>
      <dgm:t>
        <a:bodyPr/>
        <a:lstStyle/>
        <a:p>
          <a:endParaRPr lang="en-US" sz="1600"/>
        </a:p>
      </dgm:t>
    </dgm:pt>
    <dgm:pt modelId="{FE8670E8-32AE-4619-9EFA-233FDA630783}">
      <dgm:prSet/>
      <dgm:spPr/>
      <dgm:t>
        <a:bodyPr/>
        <a:lstStyle/>
        <a:p>
          <a:endParaRPr lang="en-US" sz="1600" dirty="0"/>
        </a:p>
      </dgm:t>
    </dgm:pt>
    <dgm:pt modelId="{AD050428-336D-4CB2-96F1-B5C7CADD8CA7}" type="parTrans" cxnId="{528AFCD4-03C2-4412-9131-CCC1027D9180}">
      <dgm:prSet/>
      <dgm:spPr/>
      <dgm:t>
        <a:bodyPr/>
        <a:lstStyle/>
        <a:p>
          <a:endParaRPr lang="en-US" sz="1600"/>
        </a:p>
      </dgm:t>
    </dgm:pt>
    <dgm:pt modelId="{DBD46384-5F3D-43F2-BBA3-34FC6AF27639}" type="sibTrans" cxnId="{528AFCD4-03C2-4412-9131-CCC1027D9180}">
      <dgm:prSet/>
      <dgm:spPr/>
      <dgm:t>
        <a:bodyPr/>
        <a:lstStyle/>
        <a:p>
          <a:endParaRPr lang="en-US" sz="1600"/>
        </a:p>
      </dgm:t>
    </dgm:pt>
    <dgm:pt modelId="{EB26913D-5075-4991-8C84-941AB4BA249A}">
      <dgm:prSet phldrT="[Text]"/>
      <dgm:spPr/>
      <dgm:t>
        <a:bodyPr/>
        <a:lstStyle/>
        <a:p>
          <a:endParaRPr lang="en-US" sz="1600" dirty="0"/>
        </a:p>
      </dgm:t>
    </dgm:pt>
    <dgm:pt modelId="{51C8A057-6609-461D-96AC-D0C0AEDFA4CE}" type="parTrans" cxnId="{C9C6A36C-F3AB-408D-AFC2-00D737628C3A}">
      <dgm:prSet/>
      <dgm:spPr/>
      <dgm:t>
        <a:bodyPr/>
        <a:lstStyle/>
        <a:p>
          <a:endParaRPr lang="en-US" sz="1600"/>
        </a:p>
      </dgm:t>
    </dgm:pt>
    <dgm:pt modelId="{AF9C6757-5105-4420-99F1-2E4A794D4975}" type="sibTrans" cxnId="{C9C6A36C-F3AB-408D-AFC2-00D737628C3A}">
      <dgm:prSet/>
      <dgm:spPr/>
      <dgm:t>
        <a:bodyPr/>
        <a:lstStyle/>
        <a:p>
          <a:endParaRPr lang="en-US" sz="1600"/>
        </a:p>
      </dgm:t>
    </dgm:pt>
    <dgm:pt modelId="{3014B74C-6E1C-4643-A8B0-919468D8CAA0}" type="pres">
      <dgm:prSet presAssocID="{82A080F7-4427-4273-B523-D73F1AF288E9}" presName="outerComposite" presStyleCnt="0">
        <dgm:presLayoutVars>
          <dgm:chMax val="5"/>
          <dgm:dir/>
          <dgm:resizeHandles val="exact"/>
        </dgm:presLayoutVars>
      </dgm:prSet>
      <dgm:spPr/>
      <dgm:t>
        <a:bodyPr/>
        <a:lstStyle/>
        <a:p>
          <a:endParaRPr lang="en-US"/>
        </a:p>
      </dgm:t>
    </dgm:pt>
    <dgm:pt modelId="{71981AB5-6ABE-4507-ADDB-E3B146CA6782}" type="pres">
      <dgm:prSet presAssocID="{82A080F7-4427-4273-B523-D73F1AF288E9}" presName="dummyMaxCanvas" presStyleCnt="0">
        <dgm:presLayoutVars/>
      </dgm:prSet>
      <dgm:spPr/>
    </dgm:pt>
    <dgm:pt modelId="{986336D1-99AC-4722-B41C-557EDB2447E6}" type="pres">
      <dgm:prSet presAssocID="{82A080F7-4427-4273-B523-D73F1AF288E9}" presName="FiveNodes_1" presStyleLbl="node1" presStyleIdx="0" presStyleCnt="5">
        <dgm:presLayoutVars>
          <dgm:bulletEnabled val="1"/>
        </dgm:presLayoutVars>
      </dgm:prSet>
      <dgm:spPr/>
      <dgm:t>
        <a:bodyPr/>
        <a:lstStyle/>
        <a:p>
          <a:endParaRPr lang="en-US"/>
        </a:p>
      </dgm:t>
    </dgm:pt>
    <dgm:pt modelId="{2E089F15-F44D-4213-BB87-03AF7838443C}" type="pres">
      <dgm:prSet presAssocID="{82A080F7-4427-4273-B523-D73F1AF288E9}" presName="FiveNodes_2" presStyleLbl="node1" presStyleIdx="1" presStyleCnt="5">
        <dgm:presLayoutVars>
          <dgm:bulletEnabled val="1"/>
        </dgm:presLayoutVars>
      </dgm:prSet>
      <dgm:spPr/>
      <dgm:t>
        <a:bodyPr/>
        <a:lstStyle/>
        <a:p>
          <a:endParaRPr lang="en-US"/>
        </a:p>
      </dgm:t>
    </dgm:pt>
    <dgm:pt modelId="{5F3444A0-F4AB-4D01-A2C5-F313BC70F527}" type="pres">
      <dgm:prSet presAssocID="{82A080F7-4427-4273-B523-D73F1AF288E9}" presName="FiveNodes_3" presStyleLbl="node1" presStyleIdx="2" presStyleCnt="5">
        <dgm:presLayoutVars>
          <dgm:bulletEnabled val="1"/>
        </dgm:presLayoutVars>
      </dgm:prSet>
      <dgm:spPr/>
      <dgm:t>
        <a:bodyPr/>
        <a:lstStyle/>
        <a:p>
          <a:endParaRPr lang="en-US"/>
        </a:p>
      </dgm:t>
    </dgm:pt>
    <dgm:pt modelId="{C9568326-6113-4405-B406-495ED87646CA}" type="pres">
      <dgm:prSet presAssocID="{82A080F7-4427-4273-B523-D73F1AF288E9}" presName="FiveNodes_4" presStyleLbl="node1" presStyleIdx="3" presStyleCnt="5">
        <dgm:presLayoutVars>
          <dgm:bulletEnabled val="1"/>
        </dgm:presLayoutVars>
      </dgm:prSet>
      <dgm:spPr/>
      <dgm:t>
        <a:bodyPr/>
        <a:lstStyle/>
        <a:p>
          <a:endParaRPr lang="en-US"/>
        </a:p>
      </dgm:t>
    </dgm:pt>
    <dgm:pt modelId="{C25681F3-3BD4-4C59-99DA-1FC527AA04F2}" type="pres">
      <dgm:prSet presAssocID="{82A080F7-4427-4273-B523-D73F1AF288E9}" presName="FiveNodes_5" presStyleLbl="node1" presStyleIdx="4" presStyleCnt="5">
        <dgm:presLayoutVars>
          <dgm:bulletEnabled val="1"/>
        </dgm:presLayoutVars>
      </dgm:prSet>
      <dgm:spPr/>
      <dgm:t>
        <a:bodyPr/>
        <a:lstStyle/>
        <a:p>
          <a:endParaRPr lang="en-US"/>
        </a:p>
      </dgm:t>
    </dgm:pt>
    <dgm:pt modelId="{1D7E02B5-0347-4301-9B44-C8447949A472}" type="pres">
      <dgm:prSet presAssocID="{82A080F7-4427-4273-B523-D73F1AF288E9}" presName="FiveConn_1-2" presStyleLbl="fgAccFollowNode1" presStyleIdx="0" presStyleCnt="4">
        <dgm:presLayoutVars>
          <dgm:bulletEnabled val="1"/>
        </dgm:presLayoutVars>
      </dgm:prSet>
      <dgm:spPr/>
      <dgm:t>
        <a:bodyPr/>
        <a:lstStyle/>
        <a:p>
          <a:endParaRPr lang="en-US"/>
        </a:p>
      </dgm:t>
    </dgm:pt>
    <dgm:pt modelId="{56EF511B-7332-4486-8998-C2E8B26D256B}" type="pres">
      <dgm:prSet presAssocID="{82A080F7-4427-4273-B523-D73F1AF288E9}" presName="FiveConn_2-3" presStyleLbl="fgAccFollowNode1" presStyleIdx="1" presStyleCnt="4">
        <dgm:presLayoutVars>
          <dgm:bulletEnabled val="1"/>
        </dgm:presLayoutVars>
      </dgm:prSet>
      <dgm:spPr/>
      <dgm:t>
        <a:bodyPr/>
        <a:lstStyle/>
        <a:p>
          <a:endParaRPr lang="en-US"/>
        </a:p>
      </dgm:t>
    </dgm:pt>
    <dgm:pt modelId="{C749B18E-E75B-47E3-9F9C-A66DE42AD7D5}" type="pres">
      <dgm:prSet presAssocID="{82A080F7-4427-4273-B523-D73F1AF288E9}" presName="FiveConn_3-4" presStyleLbl="fgAccFollowNode1" presStyleIdx="2" presStyleCnt="4">
        <dgm:presLayoutVars>
          <dgm:bulletEnabled val="1"/>
        </dgm:presLayoutVars>
      </dgm:prSet>
      <dgm:spPr/>
      <dgm:t>
        <a:bodyPr/>
        <a:lstStyle/>
        <a:p>
          <a:endParaRPr lang="en-US"/>
        </a:p>
      </dgm:t>
    </dgm:pt>
    <dgm:pt modelId="{7EFCB88F-61EC-477A-BD76-1A5587EFDAB6}" type="pres">
      <dgm:prSet presAssocID="{82A080F7-4427-4273-B523-D73F1AF288E9}" presName="FiveConn_4-5" presStyleLbl="fgAccFollowNode1" presStyleIdx="3" presStyleCnt="4">
        <dgm:presLayoutVars>
          <dgm:bulletEnabled val="1"/>
        </dgm:presLayoutVars>
      </dgm:prSet>
      <dgm:spPr/>
      <dgm:t>
        <a:bodyPr/>
        <a:lstStyle/>
        <a:p>
          <a:endParaRPr lang="en-US"/>
        </a:p>
      </dgm:t>
    </dgm:pt>
    <dgm:pt modelId="{05CB1721-C709-475A-857D-6B89FEC8AE57}" type="pres">
      <dgm:prSet presAssocID="{82A080F7-4427-4273-B523-D73F1AF288E9}" presName="FiveNodes_1_text" presStyleLbl="node1" presStyleIdx="4" presStyleCnt="5">
        <dgm:presLayoutVars>
          <dgm:bulletEnabled val="1"/>
        </dgm:presLayoutVars>
      </dgm:prSet>
      <dgm:spPr/>
      <dgm:t>
        <a:bodyPr/>
        <a:lstStyle/>
        <a:p>
          <a:endParaRPr lang="en-US"/>
        </a:p>
      </dgm:t>
    </dgm:pt>
    <dgm:pt modelId="{3126A878-BD18-47B1-A79F-19C61B9A3A32}" type="pres">
      <dgm:prSet presAssocID="{82A080F7-4427-4273-B523-D73F1AF288E9}" presName="FiveNodes_2_text" presStyleLbl="node1" presStyleIdx="4" presStyleCnt="5">
        <dgm:presLayoutVars>
          <dgm:bulletEnabled val="1"/>
        </dgm:presLayoutVars>
      </dgm:prSet>
      <dgm:spPr/>
      <dgm:t>
        <a:bodyPr/>
        <a:lstStyle/>
        <a:p>
          <a:endParaRPr lang="en-US"/>
        </a:p>
      </dgm:t>
    </dgm:pt>
    <dgm:pt modelId="{7824A91C-C10E-44C4-BAF8-70F2AC40C2FA}" type="pres">
      <dgm:prSet presAssocID="{82A080F7-4427-4273-B523-D73F1AF288E9}" presName="FiveNodes_3_text" presStyleLbl="node1" presStyleIdx="4" presStyleCnt="5">
        <dgm:presLayoutVars>
          <dgm:bulletEnabled val="1"/>
        </dgm:presLayoutVars>
      </dgm:prSet>
      <dgm:spPr/>
      <dgm:t>
        <a:bodyPr/>
        <a:lstStyle/>
        <a:p>
          <a:endParaRPr lang="en-US"/>
        </a:p>
      </dgm:t>
    </dgm:pt>
    <dgm:pt modelId="{366C668F-E07B-40FF-99BE-D04030F55F07}" type="pres">
      <dgm:prSet presAssocID="{82A080F7-4427-4273-B523-D73F1AF288E9}" presName="FiveNodes_4_text" presStyleLbl="node1" presStyleIdx="4" presStyleCnt="5">
        <dgm:presLayoutVars>
          <dgm:bulletEnabled val="1"/>
        </dgm:presLayoutVars>
      </dgm:prSet>
      <dgm:spPr/>
      <dgm:t>
        <a:bodyPr/>
        <a:lstStyle/>
        <a:p>
          <a:endParaRPr lang="en-US"/>
        </a:p>
      </dgm:t>
    </dgm:pt>
    <dgm:pt modelId="{6D64ADE8-375B-45B7-865B-6E3D440E8C00}" type="pres">
      <dgm:prSet presAssocID="{82A080F7-4427-4273-B523-D73F1AF288E9}" presName="FiveNodes_5_text" presStyleLbl="node1" presStyleIdx="4" presStyleCnt="5">
        <dgm:presLayoutVars>
          <dgm:bulletEnabled val="1"/>
        </dgm:presLayoutVars>
      </dgm:prSet>
      <dgm:spPr/>
      <dgm:t>
        <a:bodyPr/>
        <a:lstStyle/>
        <a:p>
          <a:endParaRPr lang="en-US"/>
        </a:p>
      </dgm:t>
    </dgm:pt>
  </dgm:ptLst>
  <dgm:cxnLst>
    <dgm:cxn modelId="{83E51F6D-A1AC-49B7-A1E0-0591D8FF0251}" type="presOf" srcId="{82A080F7-4427-4273-B523-D73F1AF288E9}" destId="{3014B74C-6E1C-4643-A8B0-919468D8CAA0}" srcOrd="0" destOrd="0" presId="urn:microsoft.com/office/officeart/2005/8/layout/vProcess5"/>
    <dgm:cxn modelId="{2A97AC51-979B-4C83-A0C4-FAF8D436D3EC}" srcId="{82A080F7-4427-4273-B523-D73F1AF288E9}" destId="{DC199AAA-B440-45C7-B70D-9E759DA7EA21}" srcOrd="10" destOrd="0" parTransId="{BE1DDF45-E0AA-47C1-88A7-7C66A895EF88}" sibTransId="{86799774-156E-4A57-A9B8-F78D22075BB2}"/>
    <dgm:cxn modelId="{A3BCA928-0568-423D-AF6E-7AADF943C22E}" srcId="{82A080F7-4427-4273-B523-D73F1AF288E9}" destId="{14B7ECD6-6536-431A-9A27-5E33B801DC65}" srcOrd="4" destOrd="0" parTransId="{D22F5615-E872-450B-9644-5B3C92F35149}" sibTransId="{0E802655-8BB0-4B48-BBB0-473B9F1DD78E}"/>
    <dgm:cxn modelId="{AB03ECA1-5EB5-4099-98D6-C010CBE256C5}" srcId="{82A080F7-4427-4273-B523-D73F1AF288E9}" destId="{0668EF92-FABC-4387-AB74-3F1B1CEC2E8A}" srcOrd="8" destOrd="0" parTransId="{8CBE65E0-AD2A-4F1B-A3EE-B81A0911BC0C}" sibTransId="{CE5953FF-FEB8-4CAF-B4F5-87BE8B976A9D}"/>
    <dgm:cxn modelId="{83494F4D-B7DA-44AC-839B-558D8EA4E4CB}" type="presOf" srcId="{66CC2E0B-F878-48F1-85E2-A3AE5FDD3FCB}" destId="{7EFCB88F-61EC-477A-BD76-1A5587EFDAB6}" srcOrd="0" destOrd="0" presId="urn:microsoft.com/office/officeart/2005/8/layout/vProcess5"/>
    <dgm:cxn modelId="{3E2D686C-815C-49A4-B550-BAD3581C9743}" type="presOf" srcId="{988DA973-ABE1-4A0D-9C51-98261E4CB52D}" destId="{C9568326-6113-4405-B406-495ED87646CA}" srcOrd="0" destOrd="0" presId="urn:microsoft.com/office/officeart/2005/8/layout/vProcess5"/>
    <dgm:cxn modelId="{A80FB951-7CF5-4AA8-B2B7-9613D08C8F46}" type="presOf" srcId="{C617F44C-3F03-4438-8A88-478237FF23B6}" destId="{3126A878-BD18-47B1-A79F-19C61B9A3A32}" srcOrd="1" destOrd="0" presId="urn:microsoft.com/office/officeart/2005/8/layout/vProcess5"/>
    <dgm:cxn modelId="{FA14587D-6E5D-4EE1-9744-A7943E45421C}" srcId="{82A080F7-4427-4273-B523-D73F1AF288E9}" destId="{4A2068AF-3219-4095-A490-FF70124A3181}" srcOrd="6" destOrd="0" parTransId="{CA16DAA1-5D7E-4A75-B0FB-2D05FA8F5386}" sibTransId="{CC72116A-76AA-47D5-9A87-2D433F974467}"/>
    <dgm:cxn modelId="{96966A4F-14F5-47D3-B63D-A3A91D5F5B58}" srcId="{82A080F7-4427-4273-B523-D73F1AF288E9}" destId="{953AC773-65A3-4323-96D6-353B9483C5A7}" srcOrd="0" destOrd="0" parTransId="{C3AA82F2-1733-4B87-A5F2-C88090B084C8}" sibTransId="{1E4C868A-59F2-418E-B6A9-7E9C2AFF21FF}"/>
    <dgm:cxn modelId="{09606B92-1896-446D-B41F-02D39E885901}" type="presOf" srcId="{988DA973-ABE1-4A0D-9C51-98261E4CB52D}" destId="{366C668F-E07B-40FF-99BE-D04030F55F07}" srcOrd="1" destOrd="0" presId="urn:microsoft.com/office/officeart/2005/8/layout/vProcess5"/>
    <dgm:cxn modelId="{77D3AA0F-60BE-42A2-9BA0-38DAC83DF564}" type="presOf" srcId="{5C0ED9E0-4CC8-4F87-96DB-ADBE670A2B13}" destId="{7824A91C-C10E-44C4-BAF8-70F2AC40C2FA}" srcOrd="1" destOrd="0" presId="urn:microsoft.com/office/officeart/2005/8/layout/vProcess5"/>
    <dgm:cxn modelId="{47760133-AF77-446A-8F6B-794E1FC0F4E4}" srcId="{82A080F7-4427-4273-B523-D73F1AF288E9}" destId="{5C0ED9E0-4CC8-4F87-96DB-ADBE670A2B13}" srcOrd="2" destOrd="0" parTransId="{58EE06F2-E481-4E04-AF4B-06756915C79F}" sibTransId="{29789DAD-9640-4287-A108-75DCB7B39691}"/>
    <dgm:cxn modelId="{F74D133C-4530-443A-99C7-7C98D96724C4}" type="presOf" srcId="{5C0ED9E0-4CC8-4F87-96DB-ADBE670A2B13}" destId="{5F3444A0-F4AB-4D01-A2C5-F313BC70F527}" srcOrd="0" destOrd="0" presId="urn:microsoft.com/office/officeart/2005/8/layout/vProcess5"/>
    <dgm:cxn modelId="{528AFCD4-03C2-4412-9131-CCC1027D9180}" srcId="{82A080F7-4427-4273-B523-D73F1AF288E9}" destId="{FE8670E8-32AE-4619-9EFA-233FDA630783}" srcOrd="11" destOrd="0" parTransId="{AD050428-336D-4CB2-96F1-B5C7CADD8CA7}" sibTransId="{DBD46384-5F3D-43F2-BBA3-34FC6AF27639}"/>
    <dgm:cxn modelId="{1C60EEAB-CA43-4013-AAED-CABD14C76824}" srcId="{82A080F7-4427-4273-B523-D73F1AF288E9}" destId="{C617F44C-3F03-4438-8A88-478237FF23B6}" srcOrd="1" destOrd="0" parTransId="{12F45A17-10B8-4381-98E2-3591DE2A1E3B}" sibTransId="{CBBE3831-ECD7-4734-8827-4A82C13DDAD3}"/>
    <dgm:cxn modelId="{C1BB47D1-5661-45ED-80D8-9606B49FCB1C}" srcId="{82A080F7-4427-4273-B523-D73F1AF288E9}" destId="{1EFB41F4-950A-467D-B226-58CD5CECF72D}" srcOrd="9" destOrd="0" parTransId="{1B3485F6-55A9-4D12-B855-AA9A81A34D7E}" sibTransId="{B8299F1D-F8AD-4BCB-B97B-39C5D1C7C690}"/>
    <dgm:cxn modelId="{E5CE8C8B-7114-49FF-AF81-F600B495CA7B}" type="presOf" srcId="{953AC773-65A3-4323-96D6-353B9483C5A7}" destId="{05CB1721-C709-475A-857D-6B89FEC8AE57}" srcOrd="1" destOrd="0" presId="urn:microsoft.com/office/officeart/2005/8/layout/vProcess5"/>
    <dgm:cxn modelId="{24EAD177-8A44-48D6-85BD-D731AAF430B3}" type="presOf" srcId="{29789DAD-9640-4287-A108-75DCB7B39691}" destId="{C749B18E-E75B-47E3-9F9C-A66DE42AD7D5}" srcOrd="0" destOrd="0" presId="urn:microsoft.com/office/officeart/2005/8/layout/vProcess5"/>
    <dgm:cxn modelId="{503A37AF-C1F2-4303-B34D-21E102E84422}" type="presOf" srcId="{1E4C868A-59F2-418E-B6A9-7E9C2AFF21FF}" destId="{1D7E02B5-0347-4301-9B44-C8447949A472}" srcOrd="0" destOrd="0" presId="urn:microsoft.com/office/officeart/2005/8/layout/vProcess5"/>
    <dgm:cxn modelId="{B7B798EA-68EF-41D3-B9C7-ED015A002BFC}" srcId="{82A080F7-4427-4273-B523-D73F1AF288E9}" destId="{B4EA5B78-52FC-4FF8-AFFB-12312DFD8120}" srcOrd="5" destOrd="0" parTransId="{8D2592FA-0B37-46FC-8764-D9C1E9C0E3EB}" sibTransId="{BF4AC934-8E5E-4070-A21C-F1CB9226EB1D}"/>
    <dgm:cxn modelId="{59D9690D-E6F1-4A6B-AC15-4DFB449F1567}" srcId="{82A080F7-4427-4273-B523-D73F1AF288E9}" destId="{988DA973-ABE1-4A0D-9C51-98261E4CB52D}" srcOrd="3" destOrd="0" parTransId="{A40973FB-13FA-4E68-B422-CE9D0DCD5735}" sibTransId="{66CC2E0B-F878-48F1-85E2-A3AE5FDD3FCB}"/>
    <dgm:cxn modelId="{89FE94A8-CA3F-44D5-BF19-494C2E0732B9}" type="presOf" srcId="{CBBE3831-ECD7-4734-8827-4A82C13DDAD3}" destId="{56EF511B-7332-4486-8998-C2E8B26D256B}" srcOrd="0" destOrd="0" presId="urn:microsoft.com/office/officeart/2005/8/layout/vProcess5"/>
    <dgm:cxn modelId="{1F15D498-CBA6-4C14-97B1-7B7133E288EF}" type="presOf" srcId="{953AC773-65A3-4323-96D6-353B9483C5A7}" destId="{986336D1-99AC-4722-B41C-557EDB2447E6}" srcOrd="0" destOrd="0" presId="urn:microsoft.com/office/officeart/2005/8/layout/vProcess5"/>
    <dgm:cxn modelId="{A25C1965-4D0C-4C43-92CC-C6EFE326EA5C}" type="presOf" srcId="{14B7ECD6-6536-431A-9A27-5E33B801DC65}" destId="{6D64ADE8-375B-45B7-865B-6E3D440E8C00}" srcOrd="1" destOrd="0" presId="urn:microsoft.com/office/officeart/2005/8/layout/vProcess5"/>
    <dgm:cxn modelId="{2203964B-45A8-4EA5-B4AE-5162D9979DBC}" type="presOf" srcId="{14B7ECD6-6536-431A-9A27-5E33B801DC65}" destId="{C25681F3-3BD4-4C59-99DA-1FC527AA04F2}" srcOrd="0" destOrd="0" presId="urn:microsoft.com/office/officeart/2005/8/layout/vProcess5"/>
    <dgm:cxn modelId="{C9C6A36C-F3AB-408D-AFC2-00D737628C3A}" srcId="{82A080F7-4427-4273-B523-D73F1AF288E9}" destId="{EB26913D-5075-4991-8C84-941AB4BA249A}" srcOrd="12" destOrd="0" parTransId="{51C8A057-6609-461D-96AC-D0C0AEDFA4CE}" sibTransId="{AF9C6757-5105-4420-99F1-2E4A794D4975}"/>
    <dgm:cxn modelId="{2388FB6E-4150-4048-8711-76862353561C}" srcId="{82A080F7-4427-4273-B523-D73F1AF288E9}" destId="{67CEBF04-026A-4C9A-85FA-A8401A9D28C3}" srcOrd="7" destOrd="0" parTransId="{BFA621F9-C1F7-4719-A0BB-1AB417CDA077}" sibTransId="{14DEAB57-36B1-4CD4-96B4-A04CF8A27EA3}"/>
    <dgm:cxn modelId="{DC12BE19-1C75-4D6A-995C-577D618F5197}" type="presOf" srcId="{C617F44C-3F03-4438-8A88-478237FF23B6}" destId="{2E089F15-F44D-4213-BB87-03AF7838443C}" srcOrd="0" destOrd="0" presId="urn:microsoft.com/office/officeart/2005/8/layout/vProcess5"/>
    <dgm:cxn modelId="{408B63DF-4F0E-4D15-81F6-036A8B3B9FEB}" type="presParOf" srcId="{3014B74C-6E1C-4643-A8B0-919468D8CAA0}" destId="{71981AB5-6ABE-4507-ADDB-E3B146CA6782}" srcOrd="0" destOrd="0" presId="urn:microsoft.com/office/officeart/2005/8/layout/vProcess5"/>
    <dgm:cxn modelId="{DBB3570D-5B41-4C4C-8C70-4A0EF49DA5E6}" type="presParOf" srcId="{3014B74C-6E1C-4643-A8B0-919468D8CAA0}" destId="{986336D1-99AC-4722-B41C-557EDB2447E6}" srcOrd="1" destOrd="0" presId="urn:microsoft.com/office/officeart/2005/8/layout/vProcess5"/>
    <dgm:cxn modelId="{3E22CCE4-0A21-49F9-AC94-B0DCC10A2148}" type="presParOf" srcId="{3014B74C-6E1C-4643-A8B0-919468D8CAA0}" destId="{2E089F15-F44D-4213-BB87-03AF7838443C}" srcOrd="2" destOrd="0" presId="urn:microsoft.com/office/officeart/2005/8/layout/vProcess5"/>
    <dgm:cxn modelId="{DD8D50F5-7D1C-4D1B-B8E7-7C1ACCC56625}" type="presParOf" srcId="{3014B74C-6E1C-4643-A8B0-919468D8CAA0}" destId="{5F3444A0-F4AB-4D01-A2C5-F313BC70F527}" srcOrd="3" destOrd="0" presId="urn:microsoft.com/office/officeart/2005/8/layout/vProcess5"/>
    <dgm:cxn modelId="{39C1B014-24BF-413D-A368-A0A34E928940}" type="presParOf" srcId="{3014B74C-6E1C-4643-A8B0-919468D8CAA0}" destId="{C9568326-6113-4405-B406-495ED87646CA}" srcOrd="4" destOrd="0" presId="urn:microsoft.com/office/officeart/2005/8/layout/vProcess5"/>
    <dgm:cxn modelId="{8D6CEBD4-3512-4499-927E-4B85CE4F6766}" type="presParOf" srcId="{3014B74C-6E1C-4643-A8B0-919468D8CAA0}" destId="{C25681F3-3BD4-4C59-99DA-1FC527AA04F2}" srcOrd="5" destOrd="0" presId="urn:microsoft.com/office/officeart/2005/8/layout/vProcess5"/>
    <dgm:cxn modelId="{9F959A93-D8A7-4D30-A908-3833B56CE5B8}" type="presParOf" srcId="{3014B74C-6E1C-4643-A8B0-919468D8CAA0}" destId="{1D7E02B5-0347-4301-9B44-C8447949A472}" srcOrd="6" destOrd="0" presId="urn:microsoft.com/office/officeart/2005/8/layout/vProcess5"/>
    <dgm:cxn modelId="{1F4E1DA6-4732-49CC-BF1C-BB4DA57295D8}" type="presParOf" srcId="{3014B74C-6E1C-4643-A8B0-919468D8CAA0}" destId="{56EF511B-7332-4486-8998-C2E8B26D256B}" srcOrd="7" destOrd="0" presId="urn:microsoft.com/office/officeart/2005/8/layout/vProcess5"/>
    <dgm:cxn modelId="{268A4890-BD05-46EF-A6AD-C2CA452B2231}" type="presParOf" srcId="{3014B74C-6E1C-4643-A8B0-919468D8CAA0}" destId="{C749B18E-E75B-47E3-9F9C-A66DE42AD7D5}" srcOrd="8" destOrd="0" presId="urn:microsoft.com/office/officeart/2005/8/layout/vProcess5"/>
    <dgm:cxn modelId="{DA5C18FF-E691-4B06-BD4E-85CCCA60E236}" type="presParOf" srcId="{3014B74C-6E1C-4643-A8B0-919468D8CAA0}" destId="{7EFCB88F-61EC-477A-BD76-1A5587EFDAB6}" srcOrd="9" destOrd="0" presId="urn:microsoft.com/office/officeart/2005/8/layout/vProcess5"/>
    <dgm:cxn modelId="{4A628273-34DF-41BF-A9AA-8AB5CF3B7CCF}" type="presParOf" srcId="{3014B74C-6E1C-4643-A8B0-919468D8CAA0}" destId="{05CB1721-C709-475A-857D-6B89FEC8AE57}" srcOrd="10" destOrd="0" presId="urn:microsoft.com/office/officeart/2005/8/layout/vProcess5"/>
    <dgm:cxn modelId="{1DB909C2-04A4-430A-9EDF-366677ACA1A3}" type="presParOf" srcId="{3014B74C-6E1C-4643-A8B0-919468D8CAA0}" destId="{3126A878-BD18-47B1-A79F-19C61B9A3A32}" srcOrd="11" destOrd="0" presId="urn:microsoft.com/office/officeart/2005/8/layout/vProcess5"/>
    <dgm:cxn modelId="{151A963D-97D7-4E8A-8092-6277C6AFFB74}" type="presParOf" srcId="{3014B74C-6E1C-4643-A8B0-919468D8CAA0}" destId="{7824A91C-C10E-44C4-BAF8-70F2AC40C2FA}" srcOrd="12" destOrd="0" presId="urn:microsoft.com/office/officeart/2005/8/layout/vProcess5"/>
    <dgm:cxn modelId="{793B1E4C-377B-42B1-8315-8003F83598C9}" type="presParOf" srcId="{3014B74C-6E1C-4643-A8B0-919468D8CAA0}" destId="{366C668F-E07B-40FF-99BE-D04030F55F07}" srcOrd="13" destOrd="0" presId="urn:microsoft.com/office/officeart/2005/8/layout/vProcess5"/>
    <dgm:cxn modelId="{7A333809-9ED0-4419-AD02-8091B8D750A4}" type="presParOf" srcId="{3014B74C-6E1C-4643-A8B0-919468D8CAA0}" destId="{6D64ADE8-375B-45B7-865B-6E3D440E8C00}"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6336D1-99AC-4722-B41C-557EDB2447E6}">
      <dsp:nvSpPr>
        <dsp:cNvPr id="0" name=""/>
        <dsp:cNvSpPr/>
      </dsp:nvSpPr>
      <dsp:spPr>
        <a:xfrm>
          <a:off x="0" y="0"/>
          <a:ext cx="8097012" cy="9753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latin typeface="Arial" pitchFamily="34" charset="0"/>
              <a:cs typeface="Arial" pitchFamily="34" charset="0"/>
            </a:rPr>
            <a:t>Identifying and consulting stakeholders</a:t>
          </a:r>
          <a:endParaRPr lang="en-US" sz="1800" kern="1200" dirty="0"/>
        </a:p>
      </dsp:txBody>
      <dsp:txXfrm>
        <a:off x="28567" y="28567"/>
        <a:ext cx="6930405" cy="918226"/>
      </dsp:txXfrm>
    </dsp:sp>
    <dsp:sp modelId="{2E089F15-F44D-4213-BB87-03AF7838443C}">
      <dsp:nvSpPr>
        <dsp:cNvPr id="0" name=""/>
        <dsp:cNvSpPr/>
      </dsp:nvSpPr>
      <dsp:spPr>
        <a:xfrm>
          <a:off x="604647" y="1110826"/>
          <a:ext cx="8097012" cy="9753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latin typeface="Arial" pitchFamily="34" charset="0"/>
              <a:cs typeface="Arial" pitchFamily="34" charset="0"/>
            </a:rPr>
            <a:t>Allowing stakeholders to present or explain their needs and expectations</a:t>
          </a:r>
        </a:p>
      </dsp:txBody>
      <dsp:txXfrm>
        <a:off x="633214" y="1139393"/>
        <a:ext cx="6801246" cy="918226"/>
      </dsp:txXfrm>
    </dsp:sp>
    <dsp:sp modelId="{5F3444A0-F4AB-4D01-A2C5-F313BC70F527}">
      <dsp:nvSpPr>
        <dsp:cNvPr id="0" name=""/>
        <dsp:cNvSpPr/>
      </dsp:nvSpPr>
      <dsp:spPr>
        <a:xfrm>
          <a:off x="1209293" y="2221653"/>
          <a:ext cx="8097012" cy="9753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latin typeface="Arial" pitchFamily="34" charset="0"/>
              <a:cs typeface="Arial" pitchFamily="34" charset="0"/>
            </a:rPr>
            <a:t>Draft a common vision based on stakeholders needs and expectations</a:t>
          </a:r>
        </a:p>
      </dsp:txBody>
      <dsp:txXfrm>
        <a:off x="1237860" y="2250220"/>
        <a:ext cx="6801246" cy="918226"/>
      </dsp:txXfrm>
    </dsp:sp>
    <dsp:sp modelId="{C9568326-6113-4405-B406-495ED87646CA}">
      <dsp:nvSpPr>
        <dsp:cNvPr id="0" name=""/>
        <dsp:cNvSpPr/>
      </dsp:nvSpPr>
      <dsp:spPr>
        <a:xfrm>
          <a:off x="1813940" y="3332480"/>
          <a:ext cx="8097012" cy="9753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latin typeface="Arial" pitchFamily="34" charset="0"/>
              <a:cs typeface="Arial" pitchFamily="34" charset="0"/>
            </a:rPr>
            <a:t>Aligning vision with more general local development needs and opportunities</a:t>
          </a:r>
        </a:p>
      </dsp:txBody>
      <dsp:txXfrm>
        <a:off x="1842507" y="3361047"/>
        <a:ext cx="6801246" cy="918226"/>
      </dsp:txXfrm>
    </dsp:sp>
    <dsp:sp modelId="{C25681F3-3BD4-4C59-99DA-1FC527AA04F2}">
      <dsp:nvSpPr>
        <dsp:cNvPr id="0" name=""/>
        <dsp:cNvSpPr/>
      </dsp:nvSpPr>
      <dsp:spPr>
        <a:xfrm>
          <a:off x="2418587" y="4443306"/>
          <a:ext cx="8097012" cy="9753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latin typeface="Arial" pitchFamily="34" charset="0"/>
              <a:cs typeface="Arial" pitchFamily="34" charset="0"/>
            </a:rPr>
            <a:t>Consolidating and agree on final vision</a:t>
          </a:r>
        </a:p>
      </dsp:txBody>
      <dsp:txXfrm>
        <a:off x="2447154" y="4471873"/>
        <a:ext cx="6801246" cy="918226"/>
      </dsp:txXfrm>
    </dsp:sp>
    <dsp:sp modelId="{1D7E02B5-0347-4301-9B44-C8447949A472}">
      <dsp:nvSpPr>
        <dsp:cNvPr id="0" name=""/>
        <dsp:cNvSpPr/>
      </dsp:nvSpPr>
      <dsp:spPr>
        <a:xfrm>
          <a:off x="7463027" y="712554"/>
          <a:ext cx="633984" cy="633984"/>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a:p>
      </dsp:txBody>
      <dsp:txXfrm>
        <a:off x="7605673" y="712554"/>
        <a:ext cx="348692" cy="477073"/>
      </dsp:txXfrm>
    </dsp:sp>
    <dsp:sp modelId="{56EF511B-7332-4486-8998-C2E8B26D256B}">
      <dsp:nvSpPr>
        <dsp:cNvPr id="0" name=""/>
        <dsp:cNvSpPr/>
      </dsp:nvSpPr>
      <dsp:spPr>
        <a:xfrm>
          <a:off x="8067674" y="1823381"/>
          <a:ext cx="633984" cy="633984"/>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a:p>
      </dsp:txBody>
      <dsp:txXfrm>
        <a:off x="8210320" y="1823381"/>
        <a:ext cx="348692" cy="477073"/>
      </dsp:txXfrm>
    </dsp:sp>
    <dsp:sp modelId="{C749B18E-E75B-47E3-9F9C-A66DE42AD7D5}">
      <dsp:nvSpPr>
        <dsp:cNvPr id="0" name=""/>
        <dsp:cNvSpPr/>
      </dsp:nvSpPr>
      <dsp:spPr>
        <a:xfrm>
          <a:off x="8672321" y="2917952"/>
          <a:ext cx="633984" cy="633984"/>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a:p>
      </dsp:txBody>
      <dsp:txXfrm>
        <a:off x="8814967" y="2917952"/>
        <a:ext cx="348692" cy="477073"/>
      </dsp:txXfrm>
    </dsp:sp>
    <dsp:sp modelId="{7EFCB88F-61EC-477A-BD76-1A5587EFDAB6}">
      <dsp:nvSpPr>
        <dsp:cNvPr id="0" name=""/>
        <dsp:cNvSpPr/>
      </dsp:nvSpPr>
      <dsp:spPr>
        <a:xfrm>
          <a:off x="9276968" y="4039616"/>
          <a:ext cx="633984" cy="633984"/>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a:p>
      </dsp:txBody>
      <dsp:txXfrm>
        <a:off x="9419614" y="4039616"/>
        <a:ext cx="348692" cy="47707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23637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buSzTx/>
              <a:defRPr sz="1300">
                <a:solidFill>
                  <a:schemeClr val="tx1"/>
                </a:solidFill>
              </a:defRPr>
            </a:lvl1pPr>
          </a:lstStyle>
          <a:p>
            <a:endParaRPr lang="en-GB"/>
          </a:p>
        </p:txBody>
      </p:sp>
      <p:sp>
        <p:nvSpPr>
          <p:cNvPr id="7171" name="Rectangle 3"/>
          <p:cNvSpPr>
            <a:spLocks noGrp="1" noChangeArrowheads="1"/>
          </p:cNvSpPr>
          <p:nvPr>
            <p:ph type="dt" idx="1"/>
          </p:nvPr>
        </p:nvSpPr>
        <p:spPr bwMode="auto">
          <a:xfrm>
            <a:off x="4021088"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buSzTx/>
              <a:defRPr sz="1300">
                <a:solidFill>
                  <a:schemeClr val="tx1"/>
                </a:solidFill>
              </a:defRPr>
            </a:lvl1pPr>
          </a:lstStyle>
          <a:p>
            <a:r>
              <a:rPr lang="en-GB"/>
              <a:t>Date</a:t>
            </a:r>
          </a:p>
        </p:txBody>
      </p:sp>
      <p:sp>
        <p:nvSpPr>
          <p:cNvPr id="7172" name="Rectangle 4"/>
          <p:cNvSpPr>
            <a:spLocks noGrp="1" noRot="1" noChangeAspect="1" noChangeArrowheads="1" noTextEdit="1"/>
          </p:cNvSpPr>
          <p:nvPr>
            <p:ph type="sldImg" idx="2"/>
          </p:nvPr>
        </p:nvSpPr>
        <p:spPr bwMode="auto">
          <a:xfrm>
            <a:off x="671513" y="768350"/>
            <a:ext cx="5756275" cy="3838575"/>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710239" y="4861781"/>
            <a:ext cx="5678824" cy="46045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74" name="Rectangle 6"/>
          <p:cNvSpPr>
            <a:spLocks noGrp="1" noChangeArrowheads="1"/>
          </p:cNvSpPr>
          <p:nvPr>
            <p:ph type="ftr" sz="quarter" idx="4"/>
          </p:nvPr>
        </p:nvSpPr>
        <p:spPr bwMode="auto">
          <a:xfrm>
            <a:off x="0"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buSzTx/>
              <a:defRPr sz="1300">
                <a:solidFill>
                  <a:schemeClr val="tx1"/>
                </a:solidFill>
              </a:defRPr>
            </a:lvl1pPr>
          </a:lstStyle>
          <a:p>
            <a:endParaRPr lang="en-GB"/>
          </a:p>
        </p:txBody>
      </p:sp>
      <p:sp>
        <p:nvSpPr>
          <p:cNvPr id="7175" name="Rectangle 7"/>
          <p:cNvSpPr>
            <a:spLocks noGrp="1" noChangeArrowheads="1"/>
          </p:cNvSpPr>
          <p:nvPr>
            <p:ph type="sldNum" sz="quarter" idx="5"/>
          </p:nvPr>
        </p:nvSpPr>
        <p:spPr bwMode="auto">
          <a:xfrm>
            <a:off x="4021088"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buSzTx/>
              <a:defRPr sz="1300">
                <a:solidFill>
                  <a:schemeClr val="tx1"/>
                </a:solidFill>
              </a:defRPr>
            </a:lvl1pPr>
          </a:lstStyle>
          <a:p>
            <a:fld id="{82F03E6E-E044-4C11-A187-3AEE8499EDDE}" type="slidenum">
              <a:rPr lang="en-GB"/>
              <a:pPr/>
              <a:t>‹#›</a:t>
            </a:fld>
            <a:endParaRPr lang="en-GB"/>
          </a:p>
        </p:txBody>
      </p:sp>
    </p:spTree>
    <p:extLst>
      <p:ext uri="{BB962C8B-B14F-4D97-AF65-F5344CB8AC3E}">
        <p14:creationId xmlns:p14="http://schemas.microsoft.com/office/powerpoint/2010/main" val="1496471375"/>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400" kern="1200">
        <a:solidFill>
          <a:schemeClr val="tx1"/>
        </a:solidFill>
        <a:latin typeface="Arial" charset="0"/>
        <a:ea typeface="+mn-ea"/>
        <a:cs typeface="Arial" charset="0"/>
      </a:defRPr>
    </a:lvl1pPr>
    <a:lvl2pPr marL="652880" algn="l" rtl="0" fontAlgn="base">
      <a:spcBef>
        <a:spcPct val="30000"/>
      </a:spcBef>
      <a:spcAft>
        <a:spcPct val="0"/>
      </a:spcAft>
      <a:defRPr sz="1400" kern="1200">
        <a:solidFill>
          <a:schemeClr val="tx1"/>
        </a:solidFill>
        <a:latin typeface="Arial" charset="0"/>
        <a:ea typeface="+mn-ea"/>
        <a:cs typeface="Arial" charset="0"/>
      </a:defRPr>
    </a:lvl2pPr>
    <a:lvl3pPr marL="1305765" algn="l" rtl="0" fontAlgn="base">
      <a:spcBef>
        <a:spcPct val="30000"/>
      </a:spcBef>
      <a:spcAft>
        <a:spcPct val="0"/>
      </a:spcAft>
      <a:defRPr sz="1400" kern="1200">
        <a:solidFill>
          <a:schemeClr val="tx1"/>
        </a:solidFill>
        <a:latin typeface="Arial" charset="0"/>
        <a:ea typeface="+mn-ea"/>
        <a:cs typeface="Arial" charset="0"/>
      </a:defRPr>
    </a:lvl3pPr>
    <a:lvl4pPr marL="1958648" algn="l" rtl="0" fontAlgn="base">
      <a:spcBef>
        <a:spcPct val="30000"/>
      </a:spcBef>
      <a:spcAft>
        <a:spcPct val="0"/>
      </a:spcAft>
      <a:defRPr sz="1400" kern="1200">
        <a:solidFill>
          <a:schemeClr val="tx1"/>
        </a:solidFill>
        <a:latin typeface="Arial" charset="0"/>
        <a:ea typeface="+mn-ea"/>
        <a:cs typeface="Arial" charset="0"/>
      </a:defRPr>
    </a:lvl4pPr>
    <a:lvl5pPr marL="2611531" algn="l" rtl="0" fontAlgn="base">
      <a:spcBef>
        <a:spcPct val="30000"/>
      </a:spcBef>
      <a:spcAft>
        <a:spcPct val="0"/>
      </a:spcAft>
      <a:defRPr sz="1400" kern="1200">
        <a:solidFill>
          <a:schemeClr val="tx1"/>
        </a:solidFill>
        <a:latin typeface="Arial" charset="0"/>
        <a:ea typeface="+mn-ea"/>
        <a:cs typeface="Arial" charset="0"/>
      </a:defRPr>
    </a:lvl5pPr>
    <a:lvl6pPr marL="3264408" algn="l" defTabSz="1305765" rtl="0" eaLnBrk="1" latinLnBrk="0" hangingPunct="1">
      <a:defRPr sz="1700" kern="1200">
        <a:solidFill>
          <a:schemeClr val="tx1"/>
        </a:solidFill>
        <a:latin typeface="+mn-lt"/>
        <a:ea typeface="+mn-ea"/>
        <a:cs typeface="+mn-cs"/>
      </a:defRPr>
    </a:lvl6pPr>
    <a:lvl7pPr marL="3917291" algn="l" defTabSz="1305765" rtl="0" eaLnBrk="1" latinLnBrk="0" hangingPunct="1">
      <a:defRPr sz="1700" kern="1200">
        <a:solidFill>
          <a:schemeClr val="tx1"/>
        </a:solidFill>
        <a:latin typeface="+mn-lt"/>
        <a:ea typeface="+mn-ea"/>
        <a:cs typeface="+mn-cs"/>
      </a:defRPr>
    </a:lvl7pPr>
    <a:lvl8pPr marL="4570171" algn="l" defTabSz="1305765" rtl="0" eaLnBrk="1" latinLnBrk="0" hangingPunct="1">
      <a:defRPr sz="1700" kern="1200">
        <a:solidFill>
          <a:schemeClr val="tx1"/>
        </a:solidFill>
        <a:latin typeface="+mn-lt"/>
        <a:ea typeface="+mn-ea"/>
        <a:cs typeface="+mn-cs"/>
      </a:defRPr>
    </a:lvl8pPr>
    <a:lvl9pPr marL="5223055" algn="l" defTabSz="1305765"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261AFC4F-635D-4881-9BFA-5217AFC7F539}" type="slidenum">
              <a:rPr lang="en-US" smtClean="0"/>
              <a:pPr>
                <a:defRPr/>
              </a:pPr>
              <a:t>2</a:t>
            </a:fld>
            <a:endParaRPr lang="en-US"/>
          </a:p>
        </p:txBody>
      </p:sp>
    </p:spTree>
    <p:extLst>
      <p:ext uri="{BB962C8B-B14F-4D97-AF65-F5344CB8AC3E}">
        <p14:creationId xmlns:p14="http://schemas.microsoft.com/office/powerpoint/2010/main" val="1827586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4137E1A-B8B2-42C8-A2E1-EA5171BAD84C}" type="slidenum">
              <a:rPr lang="en-US" smtClean="0"/>
              <a:pPr>
                <a:defRPr/>
              </a:pPr>
              <a:t>11</a:t>
            </a:fld>
            <a:endParaRPr lang="en-US"/>
          </a:p>
        </p:txBody>
      </p:sp>
    </p:spTree>
    <p:extLst>
      <p:ext uri="{BB962C8B-B14F-4D97-AF65-F5344CB8AC3E}">
        <p14:creationId xmlns:p14="http://schemas.microsoft.com/office/powerpoint/2010/main" val="22651399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latin typeface="Arial" pitchFamily="34" charset="0"/>
              <a:cs typeface="Arial" pitchFamily="34" charset="0"/>
            </a:endParaRPr>
          </a:p>
        </p:txBody>
      </p:sp>
      <p:sp>
        <p:nvSpPr>
          <p:cNvPr id="4" name="Slide Number Placeholder 3"/>
          <p:cNvSpPr>
            <a:spLocks noGrp="1"/>
          </p:cNvSpPr>
          <p:nvPr>
            <p:ph type="sldNum" sz="quarter" idx="5"/>
          </p:nvPr>
        </p:nvSpPr>
        <p:spPr/>
        <p:txBody>
          <a:bodyPr/>
          <a:lstStyle/>
          <a:p>
            <a:pPr>
              <a:defRPr/>
            </a:pPr>
            <a:fld id="{9DA66B3F-7703-4327-B088-762EE4FA8DEA}" type="slidenum">
              <a:rPr lang="en-US" smtClean="0"/>
              <a:pPr>
                <a:defRPr/>
              </a:pPr>
              <a:t>12</a:t>
            </a:fld>
            <a:endParaRPr lang="en-US" dirty="0"/>
          </a:p>
        </p:txBody>
      </p:sp>
    </p:spTree>
    <p:extLst>
      <p:ext uri="{BB962C8B-B14F-4D97-AF65-F5344CB8AC3E}">
        <p14:creationId xmlns:p14="http://schemas.microsoft.com/office/powerpoint/2010/main" val="3201819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hangingPunct="1">
              <a:spcBef>
                <a:spcPct val="40000"/>
              </a:spcBef>
              <a:spcAft>
                <a:spcPct val="35000"/>
              </a:spcAft>
              <a:defRPr/>
            </a:pPr>
            <a:endParaRPr lang="en-US" dirty="0" smtClean="0"/>
          </a:p>
        </p:txBody>
      </p:sp>
      <p:sp>
        <p:nvSpPr>
          <p:cNvPr id="4" name="Slide Number Placeholder 3"/>
          <p:cNvSpPr>
            <a:spLocks noGrp="1"/>
          </p:cNvSpPr>
          <p:nvPr>
            <p:ph type="sldNum" sz="quarter" idx="5"/>
          </p:nvPr>
        </p:nvSpPr>
        <p:spPr/>
        <p:txBody>
          <a:bodyPr/>
          <a:lstStyle/>
          <a:p>
            <a:pPr>
              <a:defRPr/>
            </a:pPr>
            <a:fld id="{4365D1DC-8D7C-482F-B16C-7FF367837C48}" type="slidenum">
              <a:rPr lang="en-US" smtClean="0"/>
              <a:pPr>
                <a:defRPr/>
              </a:pPr>
              <a:t>13</a:t>
            </a:fld>
            <a:endParaRPr lang="en-US"/>
          </a:p>
        </p:txBody>
      </p:sp>
    </p:spTree>
    <p:extLst>
      <p:ext uri="{BB962C8B-B14F-4D97-AF65-F5344CB8AC3E}">
        <p14:creationId xmlns:p14="http://schemas.microsoft.com/office/powerpoint/2010/main" val="541974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13A86995-61BE-45CB-A6D7-85866A19D6AB}" type="slidenum">
              <a:rPr lang="en-US" smtClean="0"/>
              <a:pPr>
                <a:defRPr/>
              </a:pPr>
              <a:t>14</a:t>
            </a:fld>
            <a:endParaRPr lang="en-US"/>
          </a:p>
        </p:txBody>
      </p:sp>
    </p:spTree>
    <p:extLst>
      <p:ext uri="{BB962C8B-B14F-4D97-AF65-F5344CB8AC3E}">
        <p14:creationId xmlns:p14="http://schemas.microsoft.com/office/powerpoint/2010/main" val="4123888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80970E1-C8DD-4702-8573-88E36CB08E50}" type="slidenum">
              <a:rPr lang="en-US" smtClean="0"/>
              <a:pPr>
                <a:defRPr/>
              </a:pPr>
              <a:t>15</a:t>
            </a:fld>
            <a:endParaRPr lang="en-US"/>
          </a:p>
        </p:txBody>
      </p:sp>
    </p:spTree>
    <p:extLst>
      <p:ext uri="{BB962C8B-B14F-4D97-AF65-F5344CB8AC3E}">
        <p14:creationId xmlns:p14="http://schemas.microsoft.com/office/powerpoint/2010/main" val="40949342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80970E1-C8DD-4702-8573-88E36CB08E50}" type="slidenum">
              <a:rPr lang="en-US" smtClean="0"/>
              <a:pPr>
                <a:defRPr/>
              </a:pPr>
              <a:t>16</a:t>
            </a:fld>
            <a:endParaRPr lang="en-US"/>
          </a:p>
        </p:txBody>
      </p:sp>
    </p:spTree>
    <p:extLst>
      <p:ext uri="{BB962C8B-B14F-4D97-AF65-F5344CB8AC3E}">
        <p14:creationId xmlns:p14="http://schemas.microsoft.com/office/powerpoint/2010/main" val="29976456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13A86995-61BE-45CB-A6D7-85866A19D6AB}" type="slidenum">
              <a:rPr lang="en-US" smtClean="0"/>
              <a:pPr>
                <a:defRPr/>
              </a:pPr>
              <a:t>17</a:t>
            </a:fld>
            <a:endParaRPr lang="en-US"/>
          </a:p>
        </p:txBody>
      </p:sp>
    </p:spTree>
    <p:extLst>
      <p:ext uri="{BB962C8B-B14F-4D97-AF65-F5344CB8AC3E}">
        <p14:creationId xmlns:p14="http://schemas.microsoft.com/office/powerpoint/2010/main" val="23789373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D911D40B-4025-492D-9885-78824AFE3823}" type="slidenum">
              <a:rPr lang="en-US" smtClean="0"/>
              <a:pPr>
                <a:defRPr/>
              </a:pPr>
              <a:t>18</a:t>
            </a:fld>
            <a:endParaRPr lang="en-US" dirty="0"/>
          </a:p>
        </p:txBody>
      </p:sp>
    </p:spTree>
    <p:extLst>
      <p:ext uri="{BB962C8B-B14F-4D97-AF65-F5344CB8AC3E}">
        <p14:creationId xmlns:p14="http://schemas.microsoft.com/office/powerpoint/2010/main" val="1515770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80970E1-C8DD-4702-8573-88E36CB08E50}" type="slidenum">
              <a:rPr lang="en-US" smtClean="0"/>
              <a:pPr>
                <a:defRPr/>
              </a:pPr>
              <a:t>19</a:t>
            </a:fld>
            <a:endParaRPr lang="en-US"/>
          </a:p>
        </p:txBody>
      </p:sp>
    </p:spTree>
    <p:extLst>
      <p:ext uri="{BB962C8B-B14F-4D97-AF65-F5344CB8AC3E}">
        <p14:creationId xmlns:p14="http://schemas.microsoft.com/office/powerpoint/2010/main" val="8472400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BBFED9BD-5593-46E5-A970-7BDD8DBAB921}" type="slidenum">
              <a:rPr lang="en-US" smtClean="0"/>
              <a:pPr>
                <a:defRPr/>
              </a:pPr>
              <a:t>20</a:t>
            </a:fld>
            <a:endParaRPr lang="en-US"/>
          </a:p>
        </p:txBody>
      </p:sp>
    </p:spTree>
    <p:extLst>
      <p:ext uri="{BB962C8B-B14F-4D97-AF65-F5344CB8AC3E}">
        <p14:creationId xmlns:p14="http://schemas.microsoft.com/office/powerpoint/2010/main" val="1693433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4728CECF-47A6-4D7F-917C-F0D4F352AE89}" type="slidenum">
              <a:rPr lang="en-US" smtClean="0">
                <a:latin typeface="Arial" pitchFamily="34" charset="0"/>
                <a:cs typeface="Arial" pitchFamily="34" charset="0"/>
              </a:rPr>
              <a:pPr/>
              <a:t>3</a:t>
            </a:fld>
            <a:endParaRPr lang="en-US" smtClean="0">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671513" y="768350"/>
            <a:ext cx="5756275" cy="3838575"/>
          </a:xfrm>
          <a:ln/>
        </p:spPr>
      </p:sp>
      <p:sp>
        <p:nvSpPr>
          <p:cNvPr id="69636"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extLst>
      <p:ext uri="{BB962C8B-B14F-4D97-AF65-F5344CB8AC3E}">
        <p14:creationId xmlns:p14="http://schemas.microsoft.com/office/powerpoint/2010/main" val="2082571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D5584CB4-BBE1-4E3E-BB9A-7374A0F9823A}" type="slidenum">
              <a:rPr lang="en-US" smtClean="0"/>
              <a:pPr>
                <a:defRPr/>
              </a:pPr>
              <a:t>21</a:t>
            </a:fld>
            <a:endParaRPr lang="en-US" dirty="0"/>
          </a:p>
        </p:txBody>
      </p:sp>
    </p:spTree>
    <p:extLst>
      <p:ext uri="{BB962C8B-B14F-4D97-AF65-F5344CB8AC3E}">
        <p14:creationId xmlns:p14="http://schemas.microsoft.com/office/powerpoint/2010/main" val="19009601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marL="912912" lvl="1" indent="-429605">
              <a:buFont typeface="Symbol" pitchFamily="18" charset="2"/>
              <a:buChar char="·"/>
            </a:pPr>
            <a:r>
              <a:rPr lang="en-US" sz="2000" b="1" dirty="0" smtClean="0">
                <a:latin typeface="Arial" pitchFamily="34" charset="0"/>
              </a:rPr>
              <a:t>Defer</a:t>
            </a:r>
            <a:r>
              <a:rPr lang="en-US" sz="2000" dirty="0" smtClean="0">
                <a:latin typeface="Arial" pitchFamily="34" charset="0"/>
              </a:rPr>
              <a:t> – If there is low criticality and low feasibility, the application should not be undertaken.  Low criticality implies little gain and low feasibility implies relatively high risk.</a:t>
            </a:r>
          </a:p>
          <a:p>
            <a:pPr eaLnBrk="1" hangingPunct="1"/>
            <a:endParaRPr lang="en-US" sz="2000" dirty="0" smtClean="0">
              <a:latin typeface="Arial" pitchFamily="34" charset="0"/>
            </a:endParaRPr>
          </a:p>
          <a:p>
            <a:pPr marL="912912" lvl="1" indent="-429605">
              <a:buFont typeface="Symbol" pitchFamily="18" charset="2"/>
              <a:buChar char="·"/>
            </a:pPr>
            <a:r>
              <a:rPr lang="en-US" sz="2000" b="1" dirty="0" smtClean="0">
                <a:latin typeface="Arial" pitchFamily="34" charset="0"/>
              </a:rPr>
              <a:t>Permit </a:t>
            </a:r>
            <a:r>
              <a:rPr lang="en-US" sz="2000" dirty="0" smtClean="0">
                <a:latin typeface="Arial" pitchFamily="34" charset="0"/>
              </a:rPr>
              <a:t>– If there is low criticality but high feasibility, Govt. should allow the development of the application as long as it follows the Standards and Guidelines and uses the overall infrastructure.  Low criticality implies little gain, but high feasibility implies relatively few risks.  This type of project should be allowed.</a:t>
            </a:r>
          </a:p>
          <a:p>
            <a:pPr eaLnBrk="1" hangingPunct="1"/>
            <a:endParaRPr lang="en-US" dirty="0" smtClean="0"/>
          </a:p>
          <a:p>
            <a:pPr marL="912912" lvl="1" indent="-429605">
              <a:buFont typeface="Symbol" pitchFamily="18" charset="2"/>
              <a:buChar char="·"/>
            </a:pPr>
            <a:r>
              <a:rPr lang="en-US" sz="2000" b="1" dirty="0" smtClean="0">
                <a:latin typeface="Arial" pitchFamily="34" charset="0"/>
              </a:rPr>
              <a:t>Pursue</a:t>
            </a:r>
            <a:r>
              <a:rPr lang="en-US" sz="2000" dirty="0" smtClean="0">
                <a:latin typeface="Arial" pitchFamily="34" charset="0"/>
              </a:rPr>
              <a:t> – If there is high criticality but low feasibility, Govt. should allow the application to be built.  High criticality implies that there is customer demand for such a service or that significant benefits could be realized from this application, but low feasibility implies that there may be significant risks.</a:t>
            </a:r>
          </a:p>
          <a:p>
            <a:pPr eaLnBrk="1" hangingPunct="1">
              <a:buFont typeface="Symbol" pitchFamily="18" charset="2"/>
              <a:buChar char="·"/>
            </a:pPr>
            <a:endParaRPr lang="en-US" sz="2000" dirty="0" smtClean="0">
              <a:latin typeface="Arial" pitchFamily="34" charset="0"/>
            </a:endParaRPr>
          </a:p>
          <a:p>
            <a:pPr marL="912912" lvl="1" indent="-429605">
              <a:buFont typeface="Symbol" pitchFamily="18" charset="2"/>
              <a:buChar char="·"/>
            </a:pPr>
            <a:r>
              <a:rPr lang="en-US" sz="2000" b="1" dirty="0" smtClean="0">
                <a:latin typeface="Arial" pitchFamily="34" charset="0"/>
              </a:rPr>
              <a:t>Target </a:t>
            </a:r>
            <a:r>
              <a:rPr lang="en-US" sz="2000" dirty="0" smtClean="0">
                <a:latin typeface="Arial" pitchFamily="34" charset="0"/>
              </a:rPr>
              <a:t>– If there is high criticality and high feasibility, Govt. should build this application.  High criticality implies customer demand and benefits and high feasibility implies relatively few risks in pursuing this application.</a:t>
            </a:r>
          </a:p>
        </p:txBody>
      </p:sp>
      <p:sp>
        <p:nvSpPr>
          <p:cNvPr id="4" name="Slide Number Placeholder 3"/>
          <p:cNvSpPr>
            <a:spLocks noGrp="1"/>
          </p:cNvSpPr>
          <p:nvPr>
            <p:ph type="sldNum" sz="quarter" idx="5"/>
          </p:nvPr>
        </p:nvSpPr>
        <p:spPr/>
        <p:txBody>
          <a:bodyPr/>
          <a:lstStyle/>
          <a:p>
            <a:pPr>
              <a:defRPr/>
            </a:pPr>
            <a:fld id="{6DEDE668-9013-4F9D-9340-82333BAF4952}" type="slidenum">
              <a:rPr lang="en-US" smtClean="0"/>
              <a:pPr>
                <a:defRPr/>
              </a:pPr>
              <a:t>22</a:t>
            </a:fld>
            <a:endParaRPr lang="en-US" dirty="0"/>
          </a:p>
        </p:txBody>
      </p:sp>
    </p:spTree>
    <p:extLst>
      <p:ext uri="{BB962C8B-B14F-4D97-AF65-F5344CB8AC3E}">
        <p14:creationId xmlns:p14="http://schemas.microsoft.com/office/powerpoint/2010/main" val="15599897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8601BBC-13FE-4440-B2AE-278704800BD1}" type="slidenum">
              <a:rPr lang="en-US" smtClean="0"/>
              <a:pPr>
                <a:defRPr/>
              </a:pPr>
              <a:t>23</a:t>
            </a:fld>
            <a:endParaRPr lang="en-US"/>
          </a:p>
        </p:txBody>
      </p:sp>
    </p:spTree>
    <p:extLst>
      <p:ext uri="{BB962C8B-B14F-4D97-AF65-F5344CB8AC3E}">
        <p14:creationId xmlns:p14="http://schemas.microsoft.com/office/powerpoint/2010/main" val="27101479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marL="912912" lvl="1" indent="-429605"/>
            <a:endParaRPr lang="en-US" sz="2000" dirty="0"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AC566573-5803-4B11-BED7-CB9C8380E7A8}" type="slidenum">
              <a:rPr lang="en-US" smtClean="0"/>
              <a:pPr>
                <a:defRPr/>
              </a:pPr>
              <a:t>24</a:t>
            </a:fld>
            <a:endParaRPr lang="en-US" dirty="0"/>
          </a:p>
        </p:txBody>
      </p:sp>
    </p:spTree>
    <p:extLst>
      <p:ext uri="{BB962C8B-B14F-4D97-AF65-F5344CB8AC3E}">
        <p14:creationId xmlns:p14="http://schemas.microsoft.com/office/powerpoint/2010/main" val="39516035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1513" y="768350"/>
            <a:ext cx="5756275" cy="3838575"/>
          </a:xfrm>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25</a:t>
            </a:fld>
            <a:endParaRPr lang="en-GB"/>
          </a:p>
        </p:txBody>
      </p:sp>
    </p:spTree>
    <p:extLst>
      <p:ext uri="{BB962C8B-B14F-4D97-AF65-F5344CB8AC3E}">
        <p14:creationId xmlns:p14="http://schemas.microsoft.com/office/powerpoint/2010/main" val="3796806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4E43DA6-F535-4FE8-8D49-EDDD9CF395DA}" type="slidenum">
              <a:rPr lang="en-US" smtClean="0"/>
              <a:pPr>
                <a:defRPr/>
              </a:pPr>
              <a:t>4</a:t>
            </a:fld>
            <a:endParaRPr lang="en-US"/>
          </a:p>
        </p:txBody>
      </p:sp>
    </p:spTree>
    <p:extLst>
      <p:ext uri="{BB962C8B-B14F-4D97-AF65-F5344CB8AC3E}">
        <p14:creationId xmlns:p14="http://schemas.microsoft.com/office/powerpoint/2010/main" val="1817531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447D22F-038D-4213-ABAD-C0A8C2BDBE13}" type="slidenum">
              <a:rPr lang="en-US" smtClean="0"/>
              <a:pPr>
                <a:defRPr/>
              </a:pPr>
              <a:t>5</a:t>
            </a:fld>
            <a:endParaRPr lang="en-US"/>
          </a:p>
        </p:txBody>
      </p:sp>
    </p:spTree>
    <p:extLst>
      <p:ext uri="{BB962C8B-B14F-4D97-AF65-F5344CB8AC3E}">
        <p14:creationId xmlns:p14="http://schemas.microsoft.com/office/powerpoint/2010/main" val="4013550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E5DA216-DCBC-416F-B308-000A663069C1}" type="slidenum">
              <a:rPr lang="en-GB" altLang="en-US"/>
              <a:pPr>
                <a:defRPr/>
              </a:pPr>
              <a:t>6</a:t>
            </a:fld>
            <a:endParaRPr lang="en-GB" altLang="en-US"/>
          </a:p>
        </p:txBody>
      </p:sp>
      <p:sp>
        <p:nvSpPr>
          <p:cNvPr id="105475" name="Rectangle 2"/>
          <p:cNvSpPr>
            <a:spLocks noGrp="1" noRot="1" noChangeAspect="1" noChangeArrowheads="1" noTextEdit="1"/>
          </p:cNvSpPr>
          <p:nvPr>
            <p:ph type="sldImg"/>
          </p:nvPr>
        </p:nvSpPr>
        <p:spPr bwMode="auto">
          <a:xfrm>
            <a:off x="671513" y="768350"/>
            <a:ext cx="5756275" cy="3838575"/>
          </a:xfrm>
          <a:noFill/>
          <a:ln>
            <a:solidFill>
              <a:srgbClr val="000000"/>
            </a:solidFill>
            <a:miter lim="800000"/>
            <a:headEnd/>
            <a:tailEnd/>
          </a:ln>
        </p:spPr>
      </p:sp>
      <p:sp>
        <p:nvSpPr>
          <p:cNvPr id="105476" name="Rectangle 3"/>
          <p:cNvSpPr>
            <a:spLocks noGrp="1" noChangeArrowheads="1"/>
          </p:cNvSpPr>
          <p:nvPr>
            <p:ph type="body" idx="1"/>
          </p:nvPr>
        </p:nvSpPr>
        <p:spPr bwMode="auto">
          <a:xfrm>
            <a:off x="1004092" y="6943900"/>
            <a:ext cx="5163426" cy="335824"/>
          </a:xfrm>
          <a:noFill/>
        </p:spPr>
        <p:txBody>
          <a:bodyPr wrap="square" numCol="1" anchor="t" anchorCtr="0" compatLnSpc="1">
            <a:prstTxWarp prst="textNoShape">
              <a:avLst/>
            </a:prstTxWarp>
          </a:bodyPr>
          <a:lstStyle/>
          <a:p>
            <a:pPr indent="179562">
              <a:spcBef>
                <a:spcPct val="50000"/>
              </a:spcBef>
            </a:pPr>
            <a:endParaRPr lang="en-GB" dirty="0" smtClean="0"/>
          </a:p>
        </p:txBody>
      </p:sp>
    </p:spTree>
    <p:extLst>
      <p:ext uri="{BB962C8B-B14F-4D97-AF65-F5344CB8AC3E}">
        <p14:creationId xmlns:p14="http://schemas.microsoft.com/office/powerpoint/2010/main" val="3123861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6A77C150-A304-477E-A6BA-B489D2BF2A96}" type="slidenum">
              <a:rPr lang="en-US" smtClean="0"/>
              <a:pPr>
                <a:defRPr/>
              </a:pPr>
              <a:t>7</a:t>
            </a:fld>
            <a:endParaRPr lang="en-US"/>
          </a:p>
        </p:txBody>
      </p:sp>
    </p:spTree>
    <p:extLst>
      <p:ext uri="{BB962C8B-B14F-4D97-AF65-F5344CB8AC3E}">
        <p14:creationId xmlns:p14="http://schemas.microsoft.com/office/powerpoint/2010/main" val="2412079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1513" y="768350"/>
            <a:ext cx="5756275" cy="3838575"/>
          </a:xfrm>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8</a:t>
            </a:fld>
            <a:endParaRPr lang="en-GB"/>
          </a:p>
        </p:txBody>
      </p:sp>
    </p:spTree>
    <p:extLst>
      <p:ext uri="{BB962C8B-B14F-4D97-AF65-F5344CB8AC3E}">
        <p14:creationId xmlns:p14="http://schemas.microsoft.com/office/powerpoint/2010/main" val="3519399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AA902A3-15E3-4F52-8377-62D7698016DC}" type="slidenum">
              <a:rPr lang="en-US" smtClean="0"/>
              <a:pPr>
                <a:defRPr/>
              </a:pPr>
              <a:t>9</a:t>
            </a:fld>
            <a:endParaRPr lang="en-US"/>
          </a:p>
        </p:txBody>
      </p:sp>
    </p:spTree>
    <p:extLst>
      <p:ext uri="{BB962C8B-B14F-4D97-AF65-F5344CB8AC3E}">
        <p14:creationId xmlns:p14="http://schemas.microsoft.com/office/powerpoint/2010/main" val="31147299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latin typeface="Arial" pitchFamily="34" charset="0"/>
                <a:cs typeface="Arial" pitchFamily="34" charset="0"/>
              </a:rPr>
              <a:t>Informational Services: includes those services that solely provide information to customers and does not involve processing of any transactions or documents. For example, advertising the bus routes of public transport. Informational services have relatively simple back-office operations and can be easily be E-Government-enabled.</a:t>
            </a:r>
          </a:p>
          <a:p>
            <a:pPr eaLnBrk="1" hangingPunct="1"/>
            <a:endParaRPr lang="en-US" smtClean="0">
              <a:latin typeface="Arial" pitchFamily="34" charset="0"/>
              <a:cs typeface="Arial" pitchFamily="34" charset="0"/>
            </a:endParaRPr>
          </a:p>
          <a:p>
            <a:pPr eaLnBrk="1" hangingPunct="1"/>
            <a:r>
              <a:rPr lang="en-US" smtClean="0">
                <a:latin typeface="Arial" pitchFamily="34" charset="0"/>
                <a:cs typeface="Arial" pitchFamily="34" charset="0"/>
              </a:rPr>
              <a:t>Transactional Services: includes those services where customers require specific actions to be taken by the department. For example, issue of a driving license.  Transactional services mandate a higher degree of customer interaction and more complex delivery operations than informational services.</a:t>
            </a:r>
          </a:p>
          <a:p>
            <a:pPr eaLnBrk="1" hangingPunct="1"/>
            <a:endParaRPr lang="en-US" smtClean="0">
              <a:latin typeface="Arial" pitchFamily="34" charset="0"/>
              <a:cs typeface="Arial" pitchFamily="34" charset="0"/>
            </a:endParaRPr>
          </a:p>
          <a:p>
            <a:pPr eaLnBrk="1" hangingPunct="1"/>
            <a:r>
              <a:rPr lang="en-US" smtClean="0">
                <a:latin typeface="Arial" pitchFamily="34" charset="0"/>
                <a:cs typeface="Arial" pitchFamily="34" charset="0"/>
              </a:rPr>
              <a:t>Foundation Services; includes those support services that are critical for effective customer relationship management and are common across all departments.  These services include Service Directory, Complaints Filing, Performance Evaluation and Follow-up and Tracking.  Foundation services represent the basic minimum customer requirements for each transactional service.</a:t>
            </a:r>
          </a:p>
          <a:p>
            <a:pPr eaLnBrk="1" hangingPunct="1"/>
            <a:endParaRPr lang="en-US" smtClean="0">
              <a:latin typeface="Arial" pitchFamily="34" charset="0"/>
              <a:cs typeface="Arial" pitchFamily="34" charset="0"/>
            </a:endParaRPr>
          </a:p>
          <a:p>
            <a:pPr eaLnBrk="1" hangingPunct="1"/>
            <a:endParaRPr lang="en-US" smtClean="0">
              <a:latin typeface="Arial" pitchFamily="34" charset="0"/>
              <a:cs typeface="Arial" pitchFamily="34" charset="0"/>
            </a:endParaRPr>
          </a:p>
          <a:p>
            <a:pPr eaLnBrk="1" hangingPunct="1"/>
            <a:r>
              <a:rPr lang="en-US" smtClean="0">
                <a:latin typeface="Arial" pitchFamily="34" charset="0"/>
                <a:cs typeface="Arial" pitchFamily="34" charset="0"/>
              </a:rPr>
              <a:t>‘Breadth of Access’; provides a qualitative review of the breadth of services and information which can be accessed by the customer through a specific delivery channel.</a:t>
            </a:r>
          </a:p>
          <a:p>
            <a:pPr eaLnBrk="1" hangingPunct="1"/>
            <a:endParaRPr lang="en-US" smtClean="0">
              <a:latin typeface="Arial" pitchFamily="34" charset="0"/>
              <a:cs typeface="Arial" pitchFamily="34" charset="0"/>
            </a:endParaRPr>
          </a:p>
          <a:p>
            <a:pPr eaLnBrk="1" hangingPunct="1"/>
            <a:r>
              <a:rPr lang="en-US" smtClean="0">
                <a:latin typeface="Arial" pitchFamily="34" charset="0"/>
                <a:cs typeface="Arial" pitchFamily="34" charset="0"/>
              </a:rPr>
              <a:t>‘Depth of Delivery’; provides a qualitative review of the depth of process that is simplified / automated for service delivery through a delivery channel.</a:t>
            </a:r>
          </a:p>
          <a:p>
            <a:pPr eaLnBrk="1" hangingPunct="1"/>
            <a:endParaRPr lang="en-US" smtClean="0">
              <a:latin typeface="Arial" pitchFamily="34" charset="0"/>
              <a:cs typeface="Arial" pitchFamily="34" charset="0"/>
            </a:endParaRPr>
          </a:p>
        </p:txBody>
      </p:sp>
      <p:sp>
        <p:nvSpPr>
          <p:cNvPr id="4" name="Slide Number Placeholder 3"/>
          <p:cNvSpPr>
            <a:spLocks noGrp="1"/>
          </p:cNvSpPr>
          <p:nvPr>
            <p:ph type="sldNum" sz="quarter" idx="5"/>
          </p:nvPr>
        </p:nvSpPr>
        <p:spPr/>
        <p:txBody>
          <a:bodyPr/>
          <a:lstStyle/>
          <a:p>
            <a:pPr>
              <a:defRPr/>
            </a:pPr>
            <a:fld id="{9DA66B3F-7703-4327-B088-762EE4FA8DEA}" type="slidenum">
              <a:rPr lang="en-US" smtClean="0"/>
              <a:pPr>
                <a:defRPr/>
              </a:pPr>
              <a:t>10</a:t>
            </a:fld>
            <a:endParaRPr lang="en-US" dirty="0"/>
          </a:p>
        </p:txBody>
      </p:sp>
    </p:spTree>
    <p:extLst>
      <p:ext uri="{BB962C8B-B14F-4D97-AF65-F5344CB8AC3E}">
        <p14:creationId xmlns:p14="http://schemas.microsoft.com/office/powerpoint/2010/main" val="812489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700" y="2840588"/>
            <a:ext cx="116586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2057400" y="5181600"/>
            <a:ext cx="9601200" cy="2336800"/>
          </a:xfrm>
        </p:spPr>
        <p:txBody>
          <a:bodyPr/>
          <a:lstStyle>
            <a:lvl1pPr marL="0" indent="0" algn="ctr">
              <a:buNone/>
              <a:defRPr>
                <a:solidFill>
                  <a:schemeClr val="tx1">
                    <a:tint val="75000"/>
                  </a:schemeClr>
                </a:solidFill>
              </a:defRPr>
            </a:lvl1pPr>
            <a:lvl2pPr marL="652620" indent="0" algn="ctr">
              <a:buNone/>
              <a:defRPr>
                <a:solidFill>
                  <a:schemeClr val="tx1">
                    <a:tint val="75000"/>
                  </a:schemeClr>
                </a:solidFill>
              </a:defRPr>
            </a:lvl2pPr>
            <a:lvl3pPr marL="1305245" indent="0" algn="ctr">
              <a:buNone/>
              <a:defRPr>
                <a:solidFill>
                  <a:schemeClr val="tx1">
                    <a:tint val="75000"/>
                  </a:schemeClr>
                </a:solidFill>
              </a:defRPr>
            </a:lvl3pPr>
            <a:lvl4pPr marL="1957868" indent="0" algn="ctr">
              <a:buNone/>
              <a:defRPr>
                <a:solidFill>
                  <a:schemeClr val="tx1">
                    <a:tint val="75000"/>
                  </a:schemeClr>
                </a:solidFill>
              </a:defRPr>
            </a:lvl4pPr>
            <a:lvl5pPr marL="2610491" indent="0" algn="ctr">
              <a:buNone/>
              <a:defRPr>
                <a:solidFill>
                  <a:schemeClr val="tx1">
                    <a:tint val="75000"/>
                  </a:schemeClr>
                </a:solidFill>
              </a:defRPr>
            </a:lvl5pPr>
            <a:lvl6pPr marL="3263105" indent="0" algn="ctr">
              <a:buNone/>
              <a:defRPr>
                <a:solidFill>
                  <a:schemeClr val="tx1">
                    <a:tint val="75000"/>
                  </a:schemeClr>
                </a:solidFill>
              </a:defRPr>
            </a:lvl6pPr>
            <a:lvl7pPr marL="3915726" indent="0" algn="ctr">
              <a:buNone/>
              <a:defRPr>
                <a:solidFill>
                  <a:schemeClr val="tx1">
                    <a:tint val="75000"/>
                  </a:schemeClr>
                </a:solidFill>
              </a:defRPr>
            </a:lvl7pPr>
            <a:lvl8pPr marL="4568343" indent="0" algn="ctr">
              <a:buNone/>
              <a:defRPr>
                <a:solidFill>
                  <a:schemeClr val="tx1">
                    <a:tint val="75000"/>
                  </a:schemeClr>
                </a:solidFill>
              </a:defRPr>
            </a:lvl8pPr>
            <a:lvl9pPr marL="522097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685800" y="7266527"/>
            <a:ext cx="3200400" cy="486833"/>
          </a:xfrm>
        </p:spPr>
        <p:txBody>
          <a:bodyPr/>
          <a:lstStyle/>
          <a:p>
            <a:fld id="{9D357F86-F68F-4F53-8CEF-07FCB9472B6D}" type="datetimeFigureOut">
              <a:rPr lang="en-US" smtClean="0"/>
              <a:pPr/>
              <a:t>9/18/2013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6CE833-18C3-428D-9B4D-486F7BB7B635}" type="slidenum">
              <a:rPr lang="en-US" smtClean="0"/>
              <a:pPr/>
              <a:t>‹#›</a:t>
            </a:fld>
            <a:endParaRPr lang="en-US"/>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357F86-F68F-4F53-8CEF-07FCB9472B6D}" type="datetimeFigureOut">
              <a:rPr lang="en-US" smtClean="0"/>
              <a:pPr/>
              <a:t>9/18/2013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6CE833-18C3-428D-9B4D-486F7BB7B635}" type="slidenum">
              <a:rPr lang="en-US" smtClean="0"/>
              <a:pPr/>
              <a:t>‹#›</a:t>
            </a:fld>
            <a:endParaRPr 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916150" y="488951"/>
            <a:ext cx="4629150"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28700" y="488951"/>
            <a:ext cx="13658850"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357F86-F68F-4F53-8CEF-07FCB9472B6D}" type="datetimeFigureOut">
              <a:rPr lang="en-US" smtClean="0"/>
              <a:pPr/>
              <a:t>9/18/2013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6CE833-18C3-428D-9B4D-486F7BB7B635}" type="slidenum">
              <a:rPr lang="en-US" smtClean="0"/>
              <a:pPr/>
              <a:t>‹#›</a:t>
            </a:fld>
            <a:endParaRPr 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357F86-F68F-4F53-8CEF-07FCB9472B6D}" type="datetimeFigureOut">
              <a:rPr lang="en-US" smtClean="0"/>
              <a:pPr/>
              <a:t>9/18/2013</a:t>
            </a:fld>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r>
              <a:rPr lang="en-GB" smtClean="0"/>
              <a:t>Slide </a:t>
            </a:r>
            <a:fld id="{0A045848-9D64-4114-9FD7-EF4F34B58BB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83470" y="5875867"/>
            <a:ext cx="11658600" cy="181610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083470" y="3875631"/>
            <a:ext cx="11658600" cy="2000249"/>
          </a:xfrm>
        </p:spPr>
        <p:txBody>
          <a:bodyPr anchor="b"/>
          <a:lstStyle>
            <a:lvl1pPr marL="0" indent="0">
              <a:buNone/>
              <a:defRPr sz="2900">
                <a:solidFill>
                  <a:schemeClr val="tx1">
                    <a:tint val="75000"/>
                  </a:schemeClr>
                </a:solidFill>
              </a:defRPr>
            </a:lvl1pPr>
            <a:lvl2pPr marL="652620" indent="0">
              <a:buNone/>
              <a:defRPr sz="2600">
                <a:solidFill>
                  <a:schemeClr val="tx1">
                    <a:tint val="75000"/>
                  </a:schemeClr>
                </a:solidFill>
              </a:defRPr>
            </a:lvl2pPr>
            <a:lvl3pPr marL="1305245" indent="0">
              <a:buNone/>
              <a:defRPr sz="2300">
                <a:solidFill>
                  <a:schemeClr val="tx1">
                    <a:tint val="75000"/>
                  </a:schemeClr>
                </a:solidFill>
              </a:defRPr>
            </a:lvl3pPr>
            <a:lvl4pPr marL="1957868" indent="0">
              <a:buNone/>
              <a:defRPr sz="2000">
                <a:solidFill>
                  <a:schemeClr val="tx1">
                    <a:tint val="75000"/>
                  </a:schemeClr>
                </a:solidFill>
              </a:defRPr>
            </a:lvl4pPr>
            <a:lvl5pPr marL="2610491" indent="0">
              <a:buNone/>
              <a:defRPr sz="2000">
                <a:solidFill>
                  <a:schemeClr val="tx1">
                    <a:tint val="75000"/>
                  </a:schemeClr>
                </a:solidFill>
              </a:defRPr>
            </a:lvl5pPr>
            <a:lvl6pPr marL="3263105" indent="0">
              <a:buNone/>
              <a:defRPr sz="2000">
                <a:solidFill>
                  <a:schemeClr val="tx1">
                    <a:tint val="75000"/>
                  </a:schemeClr>
                </a:solidFill>
              </a:defRPr>
            </a:lvl6pPr>
            <a:lvl7pPr marL="3915726" indent="0">
              <a:buNone/>
              <a:defRPr sz="2000">
                <a:solidFill>
                  <a:schemeClr val="tx1">
                    <a:tint val="75000"/>
                  </a:schemeClr>
                </a:solidFill>
              </a:defRPr>
            </a:lvl7pPr>
            <a:lvl8pPr marL="4568343" indent="0">
              <a:buNone/>
              <a:defRPr sz="2000">
                <a:solidFill>
                  <a:schemeClr val="tx1">
                    <a:tint val="75000"/>
                  </a:schemeClr>
                </a:solidFill>
              </a:defRPr>
            </a:lvl8pPr>
            <a:lvl9pPr marL="5220975"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357F86-F68F-4F53-8CEF-07FCB9472B6D}" type="datetimeFigureOut">
              <a:rPr lang="en-US" smtClean="0"/>
              <a:pPr/>
              <a:t>9/18/2013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6CE833-18C3-428D-9B4D-486F7BB7B635}" type="slidenum">
              <a:rPr lang="en-US" smtClean="0"/>
              <a:pPr/>
              <a:t>‹#›</a:t>
            </a:fld>
            <a:endParaRPr 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28700" y="2844801"/>
            <a:ext cx="9144000" cy="8045451"/>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2844801"/>
            <a:ext cx="9144000" cy="8045451"/>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357F86-F68F-4F53-8CEF-07FCB9472B6D}" type="datetimeFigureOut">
              <a:rPr lang="en-US" smtClean="0"/>
              <a:pPr/>
              <a:t>9/18/2013</a:t>
            </a:fld>
            <a:endParaRPr lang="en-US"/>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r>
              <a:rPr lang="en-GB" smtClean="0"/>
              <a:t>Slide </a:t>
            </a:r>
            <a:fld id="{D2F62893-4812-4D6D-85BF-A640C6D5647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366184"/>
            <a:ext cx="12344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2046817"/>
            <a:ext cx="6060282" cy="853016"/>
          </a:xfrm>
        </p:spPr>
        <p:txBody>
          <a:bodyPr anchor="b"/>
          <a:lstStyle>
            <a:lvl1pPr marL="0" indent="0">
              <a:buNone/>
              <a:defRPr sz="3400" b="1"/>
            </a:lvl1pPr>
            <a:lvl2pPr marL="652620" indent="0">
              <a:buNone/>
              <a:defRPr sz="2900" b="1"/>
            </a:lvl2pPr>
            <a:lvl3pPr marL="1305245" indent="0">
              <a:buNone/>
              <a:defRPr sz="2600" b="1"/>
            </a:lvl3pPr>
            <a:lvl4pPr marL="1957868" indent="0">
              <a:buNone/>
              <a:defRPr sz="2300" b="1"/>
            </a:lvl4pPr>
            <a:lvl5pPr marL="2610491" indent="0">
              <a:buNone/>
              <a:defRPr sz="2300" b="1"/>
            </a:lvl5pPr>
            <a:lvl6pPr marL="3263105" indent="0">
              <a:buNone/>
              <a:defRPr sz="2300" b="1"/>
            </a:lvl6pPr>
            <a:lvl7pPr marL="3915726" indent="0">
              <a:buNone/>
              <a:defRPr sz="2300" b="1"/>
            </a:lvl7pPr>
            <a:lvl8pPr marL="4568343" indent="0">
              <a:buNone/>
              <a:defRPr sz="2300" b="1"/>
            </a:lvl8pPr>
            <a:lvl9pPr marL="5220975"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685800" y="2899833"/>
            <a:ext cx="6060282" cy="5268384"/>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967561" y="2046817"/>
            <a:ext cx="6062663" cy="853016"/>
          </a:xfrm>
        </p:spPr>
        <p:txBody>
          <a:bodyPr anchor="b"/>
          <a:lstStyle>
            <a:lvl1pPr marL="0" indent="0">
              <a:buNone/>
              <a:defRPr sz="3400" b="1"/>
            </a:lvl1pPr>
            <a:lvl2pPr marL="652620" indent="0">
              <a:buNone/>
              <a:defRPr sz="2900" b="1"/>
            </a:lvl2pPr>
            <a:lvl3pPr marL="1305245" indent="0">
              <a:buNone/>
              <a:defRPr sz="2600" b="1"/>
            </a:lvl3pPr>
            <a:lvl4pPr marL="1957868" indent="0">
              <a:buNone/>
              <a:defRPr sz="2300" b="1"/>
            </a:lvl4pPr>
            <a:lvl5pPr marL="2610491" indent="0">
              <a:buNone/>
              <a:defRPr sz="2300" b="1"/>
            </a:lvl5pPr>
            <a:lvl6pPr marL="3263105" indent="0">
              <a:buNone/>
              <a:defRPr sz="2300" b="1"/>
            </a:lvl6pPr>
            <a:lvl7pPr marL="3915726" indent="0">
              <a:buNone/>
              <a:defRPr sz="2300" b="1"/>
            </a:lvl7pPr>
            <a:lvl8pPr marL="4568343" indent="0">
              <a:buNone/>
              <a:defRPr sz="2300" b="1"/>
            </a:lvl8pPr>
            <a:lvl9pPr marL="5220975"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6967561" y="2899833"/>
            <a:ext cx="6062663" cy="5268384"/>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D357F86-F68F-4F53-8CEF-07FCB9472B6D}" type="datetimeFigureOut">
              <a:rPr lang="en-US" smtClean="0"/>
              <a:pPr/>
              <a:t>9/18/2013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6CE833-18C3-428D-9B4D-486F7BB7B635}" type="slidenum">
              <a:rPr lang="en-US" smtClean="0"/>
              <a:pPr/>
              <a:t>‹#›</a:t>
            </a:fld>
            <a:endParaRPr 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357F86-F68F-4F53-8CEF-07FCB9472B6D}" type="datetimeFigureOut">
              <a:rPr lang="en-US" smtClean="0"/>
              <a:pPr/>
              <a:t>9/18/2013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6CE833-18C3-428D-9B4D-486F7BB7B63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357F86-F68F-4F53-8CEF-07FCB9472B6D}" type="datetimeFigureOut">
              <a:rPr lang="en-US" smtClean="0"/>
              <a:pPr/>
              <a:t>9/18/2013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6CE833-18C3-428D-9B4D-486F7BB7B635}" type="slidenum">
              <a:rPr lang="en-US" smtClean="0"/>
              <a:pPr/>
              <a:t>‹#›</a:t>
            </a:fld>
            <a:endParaRPr 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23" y="364067"/>
            <a:ext cx="4512470" cy="154940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362575" y="364087"/>
            <a:ext cx="7667625" cy="7804151"/>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23" y="1913487"/>
            <a:ext cx="4512470" cy="6254751"/>
          </a:xfrm>
        </p:spPr>
        <p:txBody>
          <a:bodyPr/>
          <a:lstStyle>
            <a:lvl1pPr marL="0" indent="0">
              <a:buNone/>
              <a:defRPr sz="2000"/>
            </a:lvl1pPr>
            <a:lvl2pPr marL="652620" indent="0">
              <a:buNone/>
              <a:defRPr sz="1700"/>
            </a:lvl2pPr>
            <a:lvl3pPr marL="1305245" indent="0">
              <a:buNone/>
              <a:defRPr sz="1400"/>
            </a:lvl3pPr>
            <a:lvl4pPr marL="1957868" indent="0">
              <a:buNone/>
              <a:defRPr sz="1300"/>
            </a:lvl4pPr>
            <a:lvl5pPr marL="2610491" indent="0">
              <a:buNone/>
              <a:defRPr sz="1300"/>
            </a:lvl5pPr>
            <a:lvl6pPr marL="3263105" indent="0">
              <a:buNone/>
              <a:defRPr sz="1300"/>
            </a:lvl6pPr>
            <a:lvl7pPr marL="3915726" indent="0">
              <a:buNone/>
              <a:defRPr sz="1300"/>
            </a:lvl7pPr>
            <a:lvl8pPr marL="4568343" indent="0">
              <a:buNone/>
              <a:defRPr sz="1300"/>
            </a:lvl8pPr>
            <a:lvl9pPr marL="5220975"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357F86-F68F-4F53-8CEF-07FCB9472B6D}" type="datetimeFigureOut">
              <a:rPr lang="en-US" smtClean="0"/>
              <a:pPr/>
              <a:t>9/18/2013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6CE833-18C3-428D-9B4D-486F7BB7B635}" type="slidenum">
              <a:rPr lang="en-US" smtClean="0"/>
              <a:pPr/>
              <a:t>‹#›</a:t>
            </a:fld>
            <a:endParaRPr 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8432" y="6400801"/>
            <a:ext cx="8229600" cy="755651"/>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688432" y="817033"/>
            <a:ext cx="8229600" cy="5486400"/>
          </a:xfrm>
        </p:spPr>
        <p:txBody>
          <a:bodyPr/>
          <a:lstStyle>
            <a:lvl1pPr marL="0" indent="0">
              <a:buNone/>
              <a:defRPr sz="4600"/>
            </a:lvl1pPr>
            <a:lvl2pPr marL="652620" indent="0">
              <a:buNone/>
              <a:defRPr sz="4000"/>
            </a:lvl2pPr>
            <a:lvl3pPr marL="1305245" indent="0">
              <a:buNone/>
              <a:defRPr sz="3400"/>
            </a:lvl3pPr>
            <a:lvl4pPr marL="1957868" indent="0">
              <a:buNone/>
              <a:defRPr sz="2900"/>
            </a:lvl4pPr>
            <a:lvl5pPr marL="2610491" indent="0">
              <a:buNone/>
              <a:defRPr sz="2900"/>
            </a:lvl5pPr>
            <a:lvl6pPr marL="3263105" indent="0">
              <a:buNone/>
              <a:defRPr sz="2900"/>
            </a:lvl6pPr>
            <a:lvl7pPr marL="3915726" indent="0">
              <a:buNone/>
              <a:defRPr sz="2900"/>
            </a:lvl7pPr>
            <a:lvl8pPr marL="4568343" indent="0">
              <a:buNone/>
              <a:defRPr sz="2900"/>
            </a:lvl8pPr>
            <a:lvl9pPr marL="5220975" indent="0">
              <a:buNone/>
              <a:defRPr sz="2900"/>
            </a:lvl9pPr>
          </a:lstStyle>
          <a:p>
            <a:endParaRPr lang="en-US"/>
          </a:p>
        </p:txBody>
      </p:sp>
      <p:sp>
        <p:nvSpPr>
          <p:cNvPr id="4" name="Text Placeholder 3"/>
          <p:cNvSpPr>
            <a:spLocks noGrp="1"/>
          </p:cNvSpPr>
          <p:nvPr>
            <p:ph type="body" sz="half" idx="2"/>
          </p:nvPr>
        </p:nvSpPr>
        <p:spPr>
          <a:xfrm>
            <a:off x="2688432" y="7156452"/>
            <a:ext cx="8229600" cy="1073149"/>
          </a:xfrm>
        </p:spPr>
        <p:txBody>
          <a:bodyPr/>
          <a:lstStyle>
            <a:lvl1pPr marL="0" indent="0">
              <a:buNone/>
              <a:defRPr sz="2000"/>
            </a:lvl1pPr>
            <a:lvl2pPr marL="652620" indent="0">
              <a:buNone/>
              <a:defRPr sz="1700"/>
            </a:lvl2pPr>
            <a:lvl3pPr marL="1305245" indent="0">
              <a:buNone/>
              <a:defRPr sz="1400"/>
            </a:lvl3pPr>
            <a:lvl4pPr marL="1957868" indent="0">
              <a:buNone/>
              <a:defRPr sz="1300"/>
            </a:lvl4pPr>
            <a:lvl5pPr marL="2610491" indent="0">
              <a:buNone/>
              <a:defRPr sz="1300"/>
            </a:lvl5pPr>
            <a:lvl6pPr marL="3263105" indent="0">
              <a:buNone/>
              <a:defRPr sz="1300"/>
            </a:lvl6pPr>
            <a:lvl7pPr marL="3915726" indent="0">
              <a:buNone/>
              <a:defRPr sz="1300"/>
            </a:lvl7pPr>
            <a:lvl8pPr marL="4568343" indent="0">
              <a:buNone/>
              <a:defRPr sz="1300"/>
            </a:lvl8pPr>
            <a:lvl9pPr marL="5220975"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357F86-F68F-4F53-8CEF-07FCB9472B6D}" type="datetimeFigureOut">
              <a:rPr lang="en-US" smtClean="0"/>
              <a:pPr/>
              <a:t>9/18/2013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6CE833-18C3-428D-9B4D-486F7BB7B635}" type="slidenum">
              <a:rPr lang="en-US" smtClean="0"/>
              <a:pPr/>
              <a:t>‹#›</a:t>
            </a:fld>
            <a:endParaRPr 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366184"/>
            <a:ext cx="12344400" cy="1524000"/>
          </a:xfrm>
          <a:prstGeom prst="rect">
            <a:avLst/>
          </a:prstGeom>
        </p:spPr>
        <p:txBody>
          <a:bodyPr vert="horz" lIns="130522" tIns="65262" rIns="130522" bIns="6526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85800" y="2133621"/>
            <a:ext cx="12344400" cy="6034617"/>
          </a:xfrm>
          <a:prstGeom prst="rect">
            <a:avLst/>
          </a:prstGeom>
        </p:spPr>
        <p:txBody>
          <a:bodyPr vert="horz" lIns="130522" tIns="65262" rIns="130522" bIns="652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85800" y="8475154"/>
            <a:ext cx="3200400" cy="486833"/>
          </a:xfrm>
          <a:prstGeom prst="rect">
            <a:avLst/>
          </a:prstGeom>
        </p:spPr>
        <p:txBody>
          <a:bodyPr vert="horz" lIns="130522" tIns="65262" rIns="130522" bIns="65262" rtlCol="0" anchor="ctr"/>
          <a:lstStyle>
            <a:lvl1pPr algn="l">
              <a:defRPr sz="1700">
                <a:solidFill>
                  <a:schemeClr val="tx1">
                    <a:tint val="75000"/>
                  </a:schemeClr>
                </a:solidFill>
              </a:defRPr>
            </a:lvl1pPr>
          </a:lstStyle>
          <a:p>
            <a:fld id="{9D357F86-F68F-4F53-8CEF-07FCB9472B6D}" type="datetimeFigureOut">
              <a:rPr lang="en-US" smtClean="0"/>
              <a:pPr/>
              <a:t>9/18/2013</a:t>
            </a:fld>
            <a:endParaRPr lang="en-US"/>
          </a:p>
        </p:txBody>
      </p:sp>
      <p:sp>
        <p:nvSpPr>
          <p:cNvPr id="5" name="Footer Placeholder 4"/>
          <p:cNvSpPr>
            <a:spLocks noGrp="1"/>
          </p:cNvSpPr>
          <p:nvPr>
            <p:ph type="ftr" sz="quarter" idx="3"/>
          </p:nvPr>
        </p:nvSpPr>
        <p:spPr>
          <a:xfrm>
            <a:off x="4686300" y="8475154"/>
            <a:ext cx="4343400" cy="486833"/>
          </a:xfrm>
          <a:prstGeom prst="rect">
            <a:avLst/>
          </a:prstGeom>
        </p:spPr>
        <p:txBody>
          <a:bodyPr vert="horz" lIns="130522" tIns="65262" rIns="130522" bIns="65262" rtlCol="0" anchor="ctr"/>
          <a:lstStyle>
            <a:lvl1pPr algn="ctr">
              <a:defRPr sz="1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829800" y="8475154"/>
            <a:ext cx="3200400" cy="486833"/>
          </a:xfrm>
          <a:prstGeom prst="rect">
            <a:avLst/>
          </a:prstGeom>
        </p:spPr>
        <p:txBody>
          <a:bodyPr vert="horz" lIns="130522" tIns="65262" rIns="130522" bIns="65262" rtlCol="0" anchor="ctr"/>
          <a:lstStyle>
            <a:lvl1pPr algn="r">
              <a:defRPr sz="1700">
                <a:solidFill>
                  <a:schemeClr val="tx1">
                    <a:tint val="75000"/>
                  </a:schemeClr>
                </a:solidFill>
              </a:defRPr>
            </a:lvl1pPr>
          </a:lstStyle>
          <a:p>
            <a:fld id="{A46CE833-18C3-428D-9B4D-486F7BB7B635}" type="slidenum">
              <a:rPr lang="en-US" smtClean="0"/>
              <a:pPr/>
              <a:t>‹#›</a:t>
            </a:fld>
            <a:endParaRPr lang="en-US"/>
          </a:p>
        </p:txBody>
      </p:sp>
      <p:pic>
        <p:nvPicPr>
          <p:cNvPr id="7" name="Picture 2" descr="C:\Documents and Settings\chaitcha605\Desktop\Logos for PwC\Transparent Step Logo.png"/>
          <p:cNvPicPr>
            <a:picLocks noChangeAspect="1" noChangeArrowheads="1"/>
          </p:cNvPicPr>
          <p:nvPr userDrawn="1"/>
        </p:nvPicPr>
        <p:blipFill>
          <a:blip r:embed="rId13" cstate="print"/>
          <a:srcRect/>
          <a:stretch>
            <a:fillRect/>
          </a:stretch>
        </p:blipFill>
        <p:spPr bwMode="auto">
          <a:xfrm>
            <a:off x="10972811" y="8221136"/>
            <a:ext cx="2607470" cy="855133"/>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14" cstate="print"/>
          <a:srcRect/>
          <a:stretch>
            <a:fillRect/>
          </a:stretch>
        </p:blipFill>
        <p:spPr bwMode="auto">
          <a:xfrm>
            <a:off x="21432" y="8382000"/>
            <a:ext cx="2493168" cy="711200"/>
          </a:xfrm>
          <a:prstGeom prst="rect">
            <a:avLst/>
          </a:prstGeom>
          <a:noFill/>
          <a:ln w="9525">
            <a:noFill/>
            <a:miter lim="800000"/>
            <a:headEnd/>
            <a:tailEnd/>
          </a:ln>
        </p:spPr>
      </p:pic>
      <p:sp>
        <p:nvSpPr>
          <p:cNvPr id="9" name="Foliennummernplatzhalter 5"/>
          <p:cNvSpPr txBox="1">
            <a:spLocks/>
          </p:cNvSpPr>
          <p:nvPr userDrawn="1"/>
        </p:nvSpPr>
        <p:spPr>
          <a:xfrm>
            <a:off x="5085567" y="8636001"/>
            <a:ext cx="3200400" cy="201083"/>
          </a:xfrm>
          <a:prstGeom prst="rect">
            <a:avLst/>
          </a:prstGeom>
        </p:spPr>
        <p:txBody>
          <a:bodyPr vert="horz" lIns="0" tIns="0" rIns="0" bIns="0" rtlCol="0" anchor="ctr"/>
          <a:lstStyle>
            <a:lvl1pPr>
              <a:defRPr/>
            </a:lvl1pPr>
          </a:lstStyle>
          <a:p>
            <a:pPr marL="0" marR="0" lvl="0" indent="0" algn="ctr" defTabSz="1305765" rtl="0" eaLnBrk="1" fontAlgn="auto" latinLnBrk="0" hangingPunct="1">
              <a:lnSpc>
                <a:spcPct val="100000"/>
              </a:lnSpc>
              <a:spcBef>
                <a:spcPts val="0"/>
              </a:spcBef>
              <a:spcAft>
                <a:spcPts val="0"/>
              </a:spcAft>
              <a:buClrTx/>
              <a:buSzTx/>
              <a:buFontTx/>
              <a:buNone/>
              <a:tabLst/>
              <a:defRPr/>
            </a:pPr>
            <a:r>
              <a:rPr lang="en-GB" sz="1600" kern="1200" noProof="0" dirty="0" smtClean="0">
                <a:solidFill>
                  <a:schemeClr val="accent1"/>
                </a:solidFill>
                <a:latin typeface="+mn-lt"/>
                <a:ea typeface="+mn-ea"/>
                <a:cs typeface="+mn-cs"/>
              </a:rPr>
              <a:t>Slide </a:t>
            </a:r>
            <a:fld id="{574EBCD8-86C3-4B81-B8EA-B3F44ED97567}" type="slidenum">
              <a:rPr lang="en-GB" sz="1600" kern="1200" noProof="0" smtClean="0">
                <a:solidFill>
                  <a:schemeClr val="accent1"/>
                </a:solidFill>
                <a:latin typeface="+mn-lt"/>
                <a:ea typeface="+mn-ea"/>
                <a:cs typeface="+mn-cs"/>
              </a:rPr>
              <a:pPr marL="0" marR="0" lvl="0" indent="0" algn="ctr" defTabSz="1305765" rtl="0" eaLnBrk="1" fontAlgn="auto" latinLnBrk="0" hangingPunct="1">
                <a:lnSpc>
                  <a:spcPct val="100000"/>
                </a:lnSpc>
                <a:spcBef>
                  <a:spcPts val="0"/>
                </a:spcBef>
                <a:spcAft>
                  <a:spcPts val="0"/>
                </a:spcAft>
                <a:buClrTx/>
                <a:buSzTx/>
                <a:buFontTx/>
                <a:buNone/>
                <a:tabLst/>
                <a:defRPr/>
              </a:pPr>
              <a:t>‹#›</a:t>
            </a:fld>
            <a:endParaRPr lang="en-GB" sz="16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hf hdr="0" ftr="0" dt="0"/>
  <p:txStyles>
    <p:titleStyle>
      <a:lvl1pPr algn="ctr" defTabSz="1305245" rtl="0" eaLnBrk="1" latinLnBrk="0" hangingPunct="1">
        <a:spcBef>
          <a:spcPct val="0"/>
        </a:spcBef>
        <a:buNone/>
        <a:defRPr sz="6300" kern="1200">
          <a:solidFill>
            <a:schemeClr val="tx1"/>
          </a:solidFill>
          <a:latin typeface="+mj-lt"/>
          <a:ea typeface="+mj-ea"/>
          <a:cs typeface="+mj-cs"/>
        </a:defRPr>
      </a:lvl1pPr>
    </p:titleStyle>
    <p:bodyStyle>
      <a:lvl1pPr marL="489468" indent="-489468" algn="l" defTabSz="1305245" rtl="0" eaLnBrk="1" latinLnBrk="0" hangingPunct="1">
        <a:spcBef>
          <a:spcPct val="20000"/>
        </a:spcBef>
        <a:buFont typeface="Arial" pitchFamily="34" charset="0"/>
        <a:buChar char="•"/>
        <a:defRPr sz="4600" kern="1200">
          <a:solidFill>
            <a:schemeClr val="tx1"/>
          </a:solidFill>
          <a:latin typeface="+mn-lt"/>
          <a:ea typeface="+mn-ea"/>
          <a:cs typeface="+mn-cs"/>
        </a:defRPr>
      </a:lvl1pPr>
      <a:lvl2pPr marL="1060511" indent="-407894" algn="l" defTabSz="1305245" rtl="0" eaLnBrk="1" latinLnBrk="0" hangingPunct="1">
        <a:spcBef>
          <a:spcPct val="20000"/>
        </a:spcBef>
        <a:buFont typeface="Arial" pitchFamily="34" charset="0"/>
        <a:buChar char="–"/>
        <a:defRPr sz="4000" kern="1200">
          <a:solidFill>
            <a:schemeClr val="tx1"/>
          </a:solidFill>
          <a:latin typeface="+mn-lt"/>
          <a:ea typeface="+mn-ea"/>
          <a:cs typeface="+mn-cs"/>
        </a:defRPr>
      </a:lvl2pPr>
      <a:lvl3pPr marL="1631554" indent="-326305" algn="l" defTabSz="1305245"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2284172" indent="-326305" algn="l" defTabSz="1305245" rtl="0" eaLnBrk="1" latinLnBrk="0" hangingPunct="1">
        <a:spcBef>
          <a:spcPct val="20000"/>
        </a:spcBef>
        <a:buFont typeface="Arial" pitchFamily="34" charset="0"/>
        <a:buChar char="–"/>
        <a:defRPr sz="2900" kern="1200">
          <a:solidFill>
            <a:schemeClr val="tx1"/>
          </a:solidFill>
          <a:latin typeface="+mn-lt"/>
          <a:ea typeface="+mn-ea"/>
          <a:cs typeface="+mn-cs"/>
        </a:defRPr>
      </a:lvl4pPr>
      <a:lvl5pPr marL="2936792" indent="-326305" algn="l" defTabSz="1305245" rtl="0" eaLnBrk="1" latinLnBrk="0" hangingPunct="1">
        <a:spcBef>
          <a:spcPct val="20000"/>
        </a:spcBef>
        <a:buFont typeface="Arial" pitchFamily="34" charset="0"/>
        <a:buChar char="»"/>
        <a:defRPr sz="2900" kern="1200">
          <a:solidFill>
            <a:schemeClr val="tx1"/>
          </a:solidFill>
          <a:latin typeface="+mn-lt"/>
          <a:ea typeface="+mn-ea"/>
          <a:cs typeface="+mn-cs"/>
        </a:defRPr>
      </a:lvl5pPr>
      <a:lvl6pPr marL="3589406" indent="-326305" algn="l" defTabSz="1305245"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42029" indent="-326305" algn="l" defTabSz="1305245"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94652" indent="-326305" algn="l" defTabSz="1305245"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47277" indent="-326305" algn="l" defTabSz="1305245"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305245" rtl="0" eaLnBrk="1" latinLnBrk="0" hangingPunct="1">
        <a:defRPr sz="2600" kern="1200">
          <a:solidFill>
            <a:schemeClr val="tx1"/>
          </a:solidFill>
          <a:latin typeface="+mn-lt"/>
          <a:ea typeface="+mn-ea"/>
          <a:cs typeface="+mn-cs"/>
        </a:defRPr>
      </a:lvl1pPr>
      <a:lvl2pPr marL="652620" algn="l" defTabSz="1305245" rtl="0" eaLnBrk="1" latinLnBrk="0" hangingPunct="1">
        <a:defRPr sz="2600" kern="1200">
          <a:solidFill>
            <a:schemeClr val="tx1"/>
          </a:solidFill>
          <a:latin typeface="+mn-lt"/>
          <a:ea typeface="+mn-ea"/>
          <a:cs typeface="+mn-cs"/>
        </a:defRPr>
      </a:lvl2pPr>
      <a:lvl3pPr marL="1305245" algn="l" defTabSz="1305245" rtl="0" eaLnBrk="1" latinLnBrk="0" hangingPunct="1">
        <a:defRPr sz="2600" kern="1200">
          <a:solidFill>
            <a:schemeClr val="tx1"/>
          </a:solidFill>
          <a:latin typeface="+mn-lt"/>
          <a:ea typeface="+mn-ea"/>
          <a:cs typeface="+mn-cs"/>
        </a:defRPr>
      </a:lvl3pPr>
      <a:lvl4pPr marL="1957868" algn="l" defTabSz="1305245" rtl="0" eaLnBrk="1" latinLnBrk="0" hangingPunct="1">
        <a:defRPr sz="2600" kern="1200">
          <a:solidFill>
            <a:schemeClr val="tx1"/>
          </a:solidFill>
          <a:latin typeface="+mn-lt"/>
          <a:ea typeface="+mn-ea"/>
          <a:cs typeface="+mn-cs"/>
        </a:defRPr>
      </a:lvl4pPr>
      <a:lvl5pPr marL="2610491" algn="l" defTabSz="1305245" rtl="0" eaLnBrk="1" latinLnBrk="0" hangingPunct="1">
        <a:defRPr sz="2600" kern="1200">
          <a:solidFill>
            <a:schemeClr val="tx1"/>
          </a:solidFill>
          <a:latin typeface="+mn-lt"/>
          <a:ea typeface="+mn-ea"/>
          <a:cs typeface="+mn-cs"/>
        </a:defRPr>
      </a:lvl5pPr>
      <a:lvl6pPr marL="3263105" algn="l" defTabSz="1305245" rtl="0" eaLnBrk="1" latinLnBrk="0" hangingPunct="1">
        <a:defRPr sz="2600" kern="1200">
          <a:solidFill>
            <a:schemeClr val="tx1"/>
          </a:solidFill>
          <a:latin typeface="+mn-lt"/>
          <a:ea typeface="+mn-ea"/>
          <a:cs typeface="+mn-cs"/>
        </a:defRPr>
      </a:lvl6pPr>
      <a:lvl7pPr marL="3915726" algn="l" defTabSz="1305245" rtl="0" eaLnBrk="1" latinLnBrk="0" hangingPunct="1">
        <a:defRPr sz="2600" kern="1200">
          <a:solidFill>
            <a:schemeClr val="tx1"/>
          </a:solidFill>
          <a:latin typeface="+mn-lt"/>
          <a:ea typeface="+mn-ea"/>
          <a:cs typeface="+mn-cs"/>
        </a:defRPr>
      </a:lvl7pPr>
      <a:lvl8pPr marL="4568343" algn="l" defTabSz="1305245" rtl="0" eaLnBrk="1" latinLnBrk="0" hangingPunct="1">
        <a:defRPr sz="2600" kern="1200">
          <a:solidFill>
            <a:schemeClr val="tx1"/>
          </a:solidFill>
          <a:latin typeface="+mn-lt"/>
          <a:ea typeface="+mn-ea"/>
          <a:cs typeface="+mn-cs"/>
        </a:defRPr>
      </a:lvl8pPr>
      <a:lvl9pPr marL="5220975" algn="l" defTabSz="1305245"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b="1" dirty="0" smtClean="0">
                <a:solidFill>
                  <a:srgbClr val="C00000"/>
                </a:solidFill>
              </a:rPr>
              <a:t>Understanding GPR Vision &amp; Service </a:t>
            </a:r>
            <a:r>
              <a:rPr lang="en-US" sz="4800" b="1" dirty="0" err="1" smtClean="0">
                <a:solidFill>
                  <a:srgbClr val="C00000"/>
                </a:solidFill>
              </a:rPr>
              <a:t>Prioritisation</a:t>
            </a:r>
            <a:r>
              <a:rPr lang="en-US" sz="4800" b="1" dirty="0" smtClean="0">
                <a:solidFill>
                  <a:srgbClr val="C00000"/>
                </a:solidFill>
              </a:rPr>
              <a:t> for GPR</a:t>
            </a:r>
            <a:endParaRPr lang="en-US" sz="4800" b="1" dirty="0">
              <a:solidFill>
                <a:srgbClr val="C00000"/>
              </a:solidFill>
            </a:endParaRPr>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a:spLocks noGrp="1"/>
          </p:cNvSpPr>
          <p:nvPr>
            <p:ph type="title"/>
          </p:nvPr>
        </p:nvSpPr>
        <p:spPr>
          <a:xfrm>
            <a:off x="571500" y="564906"/>
            <a:ext cx="12458700" cy="853017"/>
          </a:xfrm>
        </p:spPr>
        <p:txBody>
          <a:bodyPr vert="horz" lIns="0" tIns="0" rIns="0" bIns="0" rtlCol="0" anchor="t" anchorCtr="0">
            <a:noAutofit/>
          </a:bodyPr>
          <a:lstStyle/>
          <a:p>
            <a:pPr>
              <a:defRPr/>
            </a:pPr>
            <a:r>
              <a:rPr lang="en-US" sz="4800" b="1" dirty="0">
                <a:solidFill>
                  <a:srgbClr val="C00000"/>
                </a:solidFill>
              </a:rPr>
              <a:t>Identification of Services for GPR</a:t>
            </a:r>
          </a:p>
        </p:txBody>
      </p:sp>
      <p:sp>
        <p:nvSpPr>
          <p:cNvPr id="6" name="Content Placeholder 2"/>
          <p:cNvSpPr txBox="1">
            <a:spLocks/>
          </p:cNvSpPr>
          <p:nvPr/>
        </p:nvSpPr>
        <p:spPr>
          <a:xfrm>
            <a:off x="457200" y="1987062"/>
            <a:ext cx="12458700" cy="7156938"/>
          </a:xfrm>
          <a:prstGeom prst="rect">
            <a:avLst/>
          </a:prstGeom>
        </p:spPr>
        <p:txBody>
          <a:bodyPr vert="horz" lIns="0" tIns="0" rIns="0" bIns="0" rtlCol="0">
            <a:noAutofit/>
          </a:bodyPr>
          <a:lstStyle/>
          <a:p>
            <a:pPr marL="760305" lvl="1" indent="-503263" defTabSz="1305765" fontAlgn="auto">
              <a:lnSpc>
                <a:spcPct val="120000"/>
              </a:lnSpc>
              <a:spcBef>
                <a:spcPts val="1714"/>
              </a:spcBef>
              <a:spcAft>
                <a:spcPts val="857"/>
              </a:spcAft>
              <a:buSzTx/>
              <a:buFont typeface="Arial" pitchFamily="34" charset="0"/>
              <a:buChar char="•"/>
              <a:defRPr/>
            </a:pPr>
            <a:r>
              <a:rPr lang="en-US" sz="3600" b="1" dirty="0" smtClean="0">
                <a:solidFill>
                  <a:srgbClr val="1C1C1C"/>
                </a:solidFill>
                <a:latin typeface="Arial" pitchFamily="34" charset="0"/>
                <a:cs typeface="Arial" pitchFamily="34" charset="0"/>
              </a:rPr>
              <a:t>For re-engineering the Government Processes, first we need to identify the services/processes, which needs reengineering</a:t>
            </a:r>
          </a:p>
          <a:p>
            <a:pPr marL="760305" lvl="1" indent="-503263" defTabSz="1305765" fontAlgn="auto">
              <a:lnSpc>
                <a:spcPct val="120000"/>
              </a:lnSpc>
              <a:spcBef>
                <a:spcPts val="1714"/>
              </a:spcBef>
              <a:spcAft>
                <a:spcPts val="857"/>
              </a:spcAft>
              <a:buSzTx/>
              <a:buFont typeface="Arial" pitchFamily="34" charset="0"/>
              <a:buChar char="•"/>
              <a:defRPr/>
            </a:pPr>
            <a:r>
              <a:rPr lang="en-US" sz="3600" b="1" dirty="0" smtClean="0">
                <a:solidFill>
                  <a:srgbClr val="1C1C1C"/>
                </a:solidFill>
                <a:latin typeface="Arial" pitchFamily="34" charset="0"/>
                <a:cs typeface="Arial" pitchFamily="34" charset="0"/>
              </a:rPr>
              <a:t>Any Government agency will have a portfolio of services, out of which certain services will need to be </a:t>
            </a:r>
            <a:br>
              <a:rPr lang="en-US" sz="3600" b="1" dirty="0" smtClean="0">
                <a:solidFill>
                  <a:srgbClr val="1C1C1C"/>
                </a:solidFill>
                <a:latin typeface="Arial" pitchFamily="34" charset="0"/>
                <a:cs typeface="Arial" pitchFamily="34" charset="0"/>
              </a:rPr>
            </a:br>
            <a:r>
              <a:rPr lang="en-US" sz="3600" b="1" dirty="0" smtClean="0">
                <a:solidFill>
                  <a:srgbClr val="1C1C1C"/>
                </a:solidFill>
                <a:latin typeface="Arial" pitchFamily="34" charset="0"/>
                <a:cs typeface="Arial" pitchFamily="34" charset="0"/>
              </a:rPr>
              <a:t>re-engineered on priority basis, for maximum impact.. </a:t>
            </a:r>
          </a:p>
          <a:p>
            <a:pPr marL="760305" lvl="1" indent="-503263" defTabSz="1305765" fontAlgn="auto">
              <a:lnSpc>
                <a:spcPct val="120000"/>
              </a:lnSpc>
              <a:spcBef>
                <a:spcPts val="1714"/>
              </a:spcBef>
              <a:spcAft>
                <a:spcPts val="857"/>
              </a:spcAft>
              <a:buSzTx/>
              <a:buFont typeface="Arial" pitchFamily="34" charset="0"/>
              <a:buChar char="•"/>
              <a:defRPr/>
            </a:pPr>
            <a:r>
              <a:rPr lang="en-US" sz="3600" b="1" dirty="0" smtClean="0">
                <a:solidFill>
                  <a:srgbClr val="1C1C1C"/>
                </a:solidFill>
                <a:latin typeface="Arial" pitchFamily="34" charset="0"/>
                <a:cs typeface="Arial" pitchFamily="34" charset="0"/>
              </a:rPr>
              <a:t>How to identify the services/government processes for reengineering?</a:t>
            </a:r>
          </a:p>
        </p:txBody>
      </p:sp>
    </p:spTree>
    <p:extLst>
      <p:ext uri="{BB962C8B-B14F-4D97-AF65-F5344CB8AC3E}">
        <p14:creationId xmlns:p14="http://schemas.microsoft.com/office/powerpoint/2010/main" val="5982513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9" name="Straight Arrow Connector 38"/>
          <p:cNvCxnSpPr/>
          <p:nvPr/>
        </p:nvCxnSpPr>
        <p:spPr>
          <a:xfrm>
            <a:off x="7429500" y="7702540"/>
            <a:ext cx="5715000" cy="2117"/>
          </a:xfrm>
          <a:prstGeom prst="straightConnector1">
            <a:avLst/>
          </a:prstGeom>
          <a:ln>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1943100" y="7702540"/>
            <a:ext cx="5029200" cy="2117"/>
          </a:xfrm>
          <a:prstGeom prst="straightConnector1">
            <a:avLst/>
          </a:prstGeom>
          <a:ln>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1219332" y="4957100"/>
            <a:ext cx="6093884" cy="2381"/>
          </a:xfrm>
          <a:prstGeom prst="line">
            <a:avLst/>
          </a:prstGeom>
          <a:ln>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28800" y="8005223"/>
            <a:ext cx="11430000" cy="2116"/>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286000" y="6582823"/>
            <a:ext cx="21717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575" tIns="65288" rIns="130575" bIns="65288" anchor="ctr"/>
          <a:lstStyle/>
          <a:p>
            <a:pPr algn="ctr">
              <a:defRPr/>
            </a:pPr>
            <a:r>
              <a:rPr lang="en-US" sz="2400" b="1" dirty="0"/>
              <a:t>Information</a:t>
            </a:r>
          </a:p>
        </p:txBody>
      </p:sp>
      <p:sp>
        <p:nvSpPr>
          <p:cNvPr id="10" name="Rectangle 9"/>
          <p:cNvSpPr/>
          <p:nvPr/>
        </p:nvSpPr>
        <p:spPr>
          <a:xfrm>
            <a:off x="4686300" y="5467339"/>
            <a:ext cx="21717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575" tIns="65288" rIns="130575" bIns="65288" anchor="ctr"/>
          <a:lstStyle/>
          <a:p>
            <a:pPr algn="ctr">
              <a:defRPr/>
            </a:pPr>
            <a:r>
              <a:rPr lang="en-US" sz="2400" b="1" dirty="0"/>
              <a:t>Interaction</a:t>
            </a:r>
          </a:p>
        </p:txBody>
      </p:sp>
      <p:cxnSp>
        <p:nvCxnSpPr>
          <p:cNvPr id="12" name="Straight Arrow Connector 11"/>
          <p:cNvCxnSpPr/>
          <p:nvPr/>
        </p:nvCxnSpPr>
        <p:spPr>
          <a:xfrm rot="5400000">
            <a:off x="4305432" y="5010006"/>
            <a:ext cx="5793317" cy="2382"/>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943100" y="4855623"/>
            <a:ext cx="11315700" cy="2116"/>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543800" y="3738023"/>
            <a:ext cx="21717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575" tIns="65288" rIns="130575" bIns="65288" anchor="ctr"/>
          <a:lstStyle/>
          <a:p>
            <a:pPr algn="ctr">
              <a:defRPr/>
            </a:pPr>
            <a:r>
              <a:rPr lang="en-US" sz="2400" b="1" dirty="0"/>
              <a:t>Transaction</a:t>
            </a:r>
          </a:p>
        </p:txBody>
      </p:sp>
      <p:sp>
        <p:nvSpPr>
          <p:cNvPr id="18" name="Rectangle 17"/>
          <p:cNvSpPr/>
          <p:nvPr/>
        </p:nvSpPr>
        <p:spPr>
          <a:xfrm>
            <a:off x="9944100" y="2724139"/>
            <a:ext cx="28575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575" tIns="65288" rIns="130575" bIns="65288" anchor="ctr"/>
          <a:lstStyle/>
          <a:p>
            <a:pPr algn="ctr">
              <a:defRPr/>
            </a:pPr>
            <a:r>
              <a:rPr lang="en-US" sz="2400" b="1" dirty="0"/>
              <a:t>Transformation</a:t>
            </a:r>
          </a:p>
        </p:txBody>
      </p:sp>
      <p:sp>
        <p:nvSpPr>
          <p:cNvPr id="22" name="Rectangle 21"/>
          <p:cNvSpPr/>
          <p:nvPr/>
        </p:nvSpPr>
        <p:spPr>
          <a:xfrm>
            <a:off x="2286000" y="5668423"/>
            <a:ext cx="2171700" cy="812800"/>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575" tIns="65288" rIns="130575" bIns="65288" anchor="ctr"/>
          <a:lstStyle/>
          <a:p>
            <a:pPr algn="ctr">
              <a:defRPr/>
            </a:pPr>
            <a:r>
              <a:rPr lang="en-US" b="1" dirty="0">
                <a:solidFill>
                  <a:schemeClr val="tx1"/>
                </a:solidFill>
              </a:rPr>
              <a:t>Publishing of information/ services</a:t>
            </a:r>
          </a:p>
        </p:txBody>
      </p:sp>
      <p:sp>
        <p:nvSpPr>
          <p:cNvPr id="23" name="Rectangle 22"/>
          <p:cNvSpPr/>
          <p:nvPr/>
        </p:nvSpPr>
        <p:spPr>
          <a:xfrm>
            <a:off x="4563210" y="4146539"/>
            <a:ext cx="2400300" cy="12192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575" tIns="65288" rIns="130575" bIns="65288" anchor="ctr"/>
          <a:lstStyle/>
          <a:p>
            <a:pPr algn="ctr">
              <a:defRPr/>
            </a:pPr>
            <a:r>
              <a:rPr lang="en-US" sz="1600" b="1" dirty="0">
                <a:solidFill>
                  <a:schemeClr val="tx1"/>
                </a:solidFill>
              </a:rPr>
              <a:t>Two way transaction between Government and Stakeholders (Citizens , Businesses, Employees)</a:t>
            </a:r>
          </a:p>
        </p:txBody>
      </p:sp>
      <p:sp>
        <p:nvSpPr>
          <p:cNvPr id="24" name="Rectangle 23"/>
          <p:cNvSpPr/>
          <p:nvPr/>
        </p:nvSpPr>
        <p:spPr>
          <a:xfrm>
            <a:off x="7543800" y="2417223"/>
            <a:ext cx="2171700" cy="12192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575" tIns="65288" rIns="130575" bIns="65288" anchor="ctr"/>
          <a:lstStyle/>
          <a:p>
            <a:pPr algn="ctr">
              <a:defRPr/>
            </a:pPr>
            <a:r>
              <a:rPr lang="en-US" sz="1600" b="1" dirty="0">
                <a:solidFill>
                  <a:schemeClr val="tx1"/>
                </a:solidFill>
              </a:rPr>
              <a:t>Collaboration between departments and sharing of services/ information</a:t>
            </a:r>
          </a:p>
        </p:txBody>
      </p:sp>
      <p:sp>
        <p:nvSpPr>
          <p:cNvPr id="25" name="Rectangle 24"/>
          <p:cNvSpPr/>
          <p:nvPr/>
        </p:nvSpPr>
        <p:spPr>
          <a:xfrm>
            <a:off x="9944100" y="1157827"/>
            <a:ext cx="2857500" cy="15240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575" tIns="65288" rIns="130575" bIns="65288" anchor="ctr"/>
          <a:lstStyle/>
          <a:p>
            <a:pPr algn="ctr">
              <a:defRPr/>
            </a:pPr>
            <a:r>
              <a:rPr lang="en-US" sz="1600" b="1" dirty="0">
                <a:solidFill>
                  <a:schemeClr val="tx1"/>
                </a:solidFill>
              </a:rPr>
              <a:t>Seamless service impartment across departments and customized information and services as per citizen’s requirements leading to real time integration</a:t>
            </a:r>
          </a:p>
        </p:txBody>
      </p:sp>
      <p:sp>
        <p:nvSpPr>
          <p:cNvPr id="30" name="TextBox 29"/>
          <p:cNvSpPr txBox="1">
            <a:spLocks noChangeArrowheads="1"/>
          </p:cNvSpPr>
          <p:nvPr/>
        </p:nvSpPr>
        <p:spPr bwMode="auto">
          <a:xfrm rot="-5400000">
            <a:off x="-983140" y="4266653"/>
            <a:ext cx="4530894" cy="485794"/>
          </a:xfrm>
          <a:prstGeom prst="rect">
            <a:avLst/>
          </a:prstGeom>
          <a:noFill/>
          <a:ln w="9525">
            <a:noFill/>
            <a:miter lim="800000"/>
            <a:headEnd/>
            <a:tailEnd/>
          </a:ln>
        </p:spPr>
        <p:txBody>
          <a:bodyPr wrap="none" lIns="130575" tIns="65288" rIns="130575" bIns="65288">
            <a:spAutoFit/>
          </a:bodyPr>
          <a:lstStyle/>
          <a:p>
            <a:r>
              <a:rPr lang="en-US" sz="2300" b="1" dirty="0"/>
              <a:t>Degree of Change to </a:t>
            </a:r>
            <a:r>
              <a:rPr lang="en-US" sz="2300" b="1" dirty="0" smtClean="0"/>
              <a:t>Business</a:t>
            </a:r>
            <a:endParaRPr lang="en-US" sz="2300" b="1" dirty="0"/>
          </a:p>
        </p:txBody>
      </p:sp>
      <p:sp>
        <p:nvSpPr>
          <p:cNvPr id="32" name="TextBox 31"/>
          <p:cNvSpPr txBox="1">
            <a:spLocks noChangeArrowheads="1"/>
          </p:cNvSpPr>
          <p:nvPr/>
        </p:nvSpPr>
        <p:spPr bwMode="auto">
          <a:xfrm>
            <a:off x="5600705" y="8108941"/>
            <a:ext cx="3444058" cy="501183"/>
          </a:xfrm>
          <a:prstGeom prst="rect">
            <a:avLst/>
          </a:prstGeom>
          <a:noFill/>
          <a:ln w="9525">
            <a:noFill/>
            <a:miter lim="800000"/>
            <a:headEnd/>
            <a:tailEnd/>
          </a:ln>
        </p:spPr>
        <p:txBody>
          <a:bodyPr wrap="none" lIns="130575" tIns="65288" rIns="130575" bIns="65288">
            <a:spAutoFit/>
          </a:bodyPr>
          <a:lstStyle/>
          <a:p>
            <a:r>
              <a:rPr lang="en-US" sz="2400" b="1" dirty="0"/>
              <a:t>Role of e-Governance</a:t>
            </a:r>
            <a:endParaRPr lang="en-US" sz="2000" b="1" dirty="0"/>
          </a:p>
        </p:txBody>
      </p:sp>
      <p:sp>
        <p:nvSpPr>
          <p:cNvPr id="33" name="TextBox 32"/>
          <p:cNvSpPr txBox="1">
            <a:spLocks noChangeArrowheads="1"/>
          </p:cNvSpPr>
          <p:nvPr/>
        </p:nvSpPr>
        <p:spPr bwMode="auto">
          <a:xfrm>
            <a:off x="3886203" y="7499339"/>
            <a:ext cx="1356948" cy="501183"/>
          </a:xfrm>
          <a:prstGeom prst="rect">
            <a:avLst/>
          </a:prstGeom>
          <a:solidFill>
            <a:schemeClr val="bg1"/>
          </a:solidFill>
          <a:ln w="9525">
            <a:noFill/>
            <a:miter lim="800000"/>
            <a:headEnd/>
            <a:tailEnd/>
          </a:ln>
        </p:spPr>
        <p:txBody>
          <a:bodyPr wrap="none" lIns="130575" tIns="65288" rIns="130575" bIns="65288">
            <a:spAutoFit/>
          </a:bodyPr>
          <a:lstStyle/>
          <a:p>
            <a:r>
              <a:rPr lang="en-US" sz="2400" b="1" dirty="0"/>
              <a:t>Enable</a:t>
            </a:r>
            <a:r>
              <a:rPr lang="en-US" sz="2000" dirty="0"/>
              <a:t>r</a:t>
            </a:r>
            <a:endParaRPr lang="en-US" dirty="0"/>
          </a:p>
        </p:txBody>
      </p:sp>
      <p:sp>
        <p:nvSpPr>
          <p:cNvPr id="34" name="TextBox 33"/>
          <p:cNvSpPr txBox="1">
            <a:spLocks noChangeArrowheads="1"/>
          </p:cNvSpPr>
          <p:nvPr/>
        </p:nvSpPr>
        <p:spPr bwMode="auto">
          <a:xfrm>
            <a:off x="9474999" y="7499339"/>
            <a:ext cx="2061308" cy="501183"/>
          </a:xfrm>
          <a:prstGeom prst="rect">
            <a:avLst/>
          </a:prstGeom>
          <a:solidFill>
            <a:schemeClr val="bg1"/>
          </a:solidFill>
          <a:ln w="9525">
            <a:noFill/>
            <a:miter lim="800000"/>
            <a:headEnd/>
            <a:tailEnd/>
          </a:ln>
        </p:spPr>
        <p:txBody>
          <a:bodyPr wrap="none" lIns="130575" tIns="65288" rIns="130575" bIns="65288">
            <a:spAutoFit/>
          </a:bodyPr>
          <a:lstStyle/>
          <a:p>
            <a:r>
              <a:rPr lang="en-US" sz="2400" b="1" dirty="0"/>
              <a:t>Transformer</a:t>
            </a:r>
            <a:endParaRPr lang="en-US" sz="2000" b="1" dirty="0"/>
          </a:p>
        </p:txBody>
      </p:sp>
      <p:sp>
        <p:nvSpPr>
          <p:cNvPr id="27" name="Title 1"/>
          <p:cNvSpPr>
            <a:spLocks noGrp="1"/>
          </p:cNvSpPr>
          <p:nvPr>
            <p:ph type="title"/>
          </p:nvPr>
        </p:nvSpPr>
        <p:spPr>
          <a:xfrm>
            <a:off x="571500" y="304810"/>
            <a:ext cx="12458700" cy="853017"/>
          </a:xfrm>
        </p:spPr>
        <p:txBody>
          <a:bodyPr vert="horz" lIns="0" tIns="0" rIns="0" bIns="0" rtlCol="0" anchor="t" anchorCtr="0">
            <a:noAutofit/>
          </a:bodyPr>
          <a:lstStyle/>
          <a:p>
            <a:pPr>
              <a:defRPr/>
            </a:pPr>
            <a:r>
              <a:rPr lang="en-US" sz="4400" b="1" kern="1200" dirty="0">
                <a:solidFill>
                  <a:srgbClr val="C00000"/>
                </a:solidFill>
              </a:rPr>
              <a:t>e</a:t>
            </a:r>
            <a:r>
              <a:rPr lang="en-US" sz="4400" b="1" kern="1200" dirty="0" smtClean="0">
                <a:solidFill>
                  <a:srgbClr val="C00000"/>
                </a:solidFill>
              </a:rPr>
              <a:t>-Governance Evolution Model</a:t>
            </a:r>
          </a:p>
        </p:txBody>
      </p:sp>
    </p:spTree>
    <p:extLst>
      <p:ext uri="{BB962C8B-B14F-4D97-AF65-F5344CB8AC3E}">
        <p14:creationId xmlns:p14="http://schemas.microsoft.com/office/powerpoint/2010/main" val="293388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down)">
                                      <p:cBhvr>
                                        <p:cTn id="17" dur="500"/>
                                        <p:tgtEl>
                                          <p:spTgt spid="3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left)">
                                      <p:cBhvr>
                                        <p:cTn id="21" dur="500"/>
                                        <p:tgtEl>
                                          <p:spTgt spid="32"/>
                                        </p:tgtEl>
                                      </p:cBhvr>
                                    </p:animEffect>
                                  </p:childTnLst>
                                </p:cTn>
                              </p:par>
                            </p:childTnLst>
                          </p:cTn>
                        </p:par>
                        <p:par>
                          <p:cTn id="22" fill="hold">
                            <p:stCondLst>
                              <p:cond delay="2000"/>
                            </p:stCondLst>
                            <p:childTnLst>
                              <p:par>
                                <p:cTn id="23" presetID="4" presetClass="entr" presetSubtype="32"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ox(out)">
                                      <p:cBhvr>
                                        <p:cTn id="25" dur="500"/>
                                        <p:tgtEl>
                                          <p:spTgt spid="16"/>
                                        </p:tgtEl>
                                      </p:cBhvr>
                                    </p:animEffect>
                                  </p:childTnLst>
                                </p:cTn>
                              </p:par>
                            </p:childTnLst>
                          </p:cTn>
                        </p:par>
                        <p:par>
                          <p:cTn id="26" fill="hold">
                            <p:stCondLst>
                              <p:cond delay="2500"/>
                            </p:stCondLst>
                            <p:childTnLst>
                              <p:par>
                                <p:cTn id="27" presetID="4" presetClass="entr" presetSubtype="32"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ox(out)">
                                      <p:cBhvr>
                                        <p:cTn id="29" dur="500"/>
                                        <p:tgtEl>
                                          <p:spTgt spid="12"/>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000"/>
                                        <p:tgtEl>
                                          <p:spTgt spid="9"/>
                                        </p:tgtEl>
                                      </p:cBhvr>
                                    </p:animEffect>
                                  </p:childTnLst>
                                </p:cTn>
                              </p:par>
                            </p:childTnLst>
                          </p:cTn>
                        </p:par>
                        <p:par>
                          <p:cTn id="34" fill="hold">
                            <p:stCondLst>
                              <p:cond delay="500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000"/>
                                        <p:tgtEl>
                                          <p:spTgt spid="10"/>
                                        </p:tgtEl>
                                      </p:cBhvr>
                                    </p:animEffect>
                                  </p:childTnLst>
                                </p:cTn>
                              </p:par>
                            </p:childTnLst>
                          </p:cTn>
                        </p:par>
                        <p:par>
                          <p:cTn id="38" fill="hold">
                            <p:stCondLst>
                              <p:cond delay="7000"/>
                            </p:stCondLst>
                            <p:childTnLst>
                              <p:par>
                                <p:cTn id="39" presetID="4" presetClass="entr" presetSubtype="32"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box(out)">
                                      <p:cBhvr>
                                        <p:cTn id="41" dur="500"/>
                                        <p:tgtEl>
                                          <p:spTgt spid="37"/>
                                        </p:tgtEl>
                                      </p:cBhvr>
                                    </p:animEffect>
                                  </p:childTnLst>
                                </p:cTn>
                              </p:par>
                              <p:par>
                                <p:cTn id="42" presetID="4" presetClass="entr" presetSubtype="32"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box(out)">
                                      <p:cBhvr>
                                        <p:cTn id="44" dur="500"/>
                                        <p:tgtEl>
                                          <p:spTgt spid="33"/>
                                        </p:tgtEl>
                                      </p:cBhvr>
                                    </p:animEffect>
                                  </p:childTnLst>
                                </p:cTn>
                              </p:par>
                            </p:childTnLst>
                          </p:cTn>
                        </p:par>
                        <p:par>
                          <p:cTn id="45" fill="hold">
                            <p:stCondLst>
                              <p:cond delay="7500"/>
                            </p:stCondLst>
                            <p:childTnLst>
                              <p:par>
                                <p:cTn id="46" presetID="10"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2000"/>
                                        <p:tgtEl>
                                          <p:spTgt spid="17"/>
                                        </p:tgtEl>
                                      </p:cBhvr>
                                    </p:animEffect>
                                  </p:childTnLst>
                                </p:cTn>
                              </p:par>
                            </p:childTnLst>
                          </p:cTn>
                        </p:par>
                        <p:par>
                          <p:cTn id="49" fill="hold">
                            <p:stCondLst>
                              <p:cond delay="9500"/>
                            </p:stCondLst>
                            <p:childTnLst>
                              <p:par>
                                <p:cTn id="50" presetID="10"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2000"/>
                                        <p:tgtEl>
                                          <p:spTgt spid="18"/>
                                        </p:tgtEl>
                                      </p:cBhvr>
                                    </p:animEffect>
                                  </p:childTnLst>
                                </p:cTn>
                              </p:par>
                            </p:childTnLst>
                          </p:cTn>
                        </p:par>
                        <p:par>
                          <p:cTn id="53" fill="hold">
                            <p:stCondLst>
                              <p:cond delay="11500"/>
                            </p:stCondLst>
                            <p:childTnLst>
                              <p:par>
                                <p:cTn id="54" presetID="4" presetClass="entr" presetSubtype="32" fill="hold"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box(out)">
                                      <p:cBhvr>
                                        <p:cTn id="56" dur="500"/>
                                        <p:tgtEl>
                                          <p:spTgt spid="39"/>
                                        </p:tgtEl>
                                      </p:cBhvr>
                                    </p:animEffect>
                                  </p:childTnLst>
                                </p:cTn>
                              </p:par>
                              <p:par>
                                <p:cTn id="57" presetID="4" presetClass="entr" presetSubtype="32"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box(out)">
                                      <p:cBhvr>
                                        <p:cTn id="59" dur="500"/>
                                        <p:tgtEl>
                                          <p:spTgt spid="34"/>
                                        </p:tgtEl>
                                      </p:cBhvr>
                                    </p:animEffect>
                                  </p:childTnLst>
                                </p:cTn>
                              </p:par>
                            </p:childTnLst>
                          </p:cTn>
                        </p:par>
                        <p:par>
                          <p:cTn id="60" fill="hold">
                            <p:stCondLst>
                              <p:cond delay="12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2000"/>
                                        <p:tgtEl>
                                          <p:spTgt spid="22"/>
                                        </p:tgtEl>
                                      </p:cBhvr>
                                    </p:animEffect>
                                  </p:childTnLst>
                                </p:cTn>
                              </p:par>
                            </p:childTnLst>
                          </p:cTn>
                        </p:par>
                        <p:par>
                          <p:cTn id="64" fill="hold">
                            <p:stCondLst>
                              <p:cond delay="140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2000"/>
                                        <p:tgtEl>
                                          <p:spTgt spid="23"/>
                                        </p:tgtEl>
                                      </p:cBhvr>
                                    </p:animEffect>
                                  </p:childTnLst>
                                </p:cTn>
                              </p:par>
                            </p:childTnLst>
                          </p:cTn>
                        </p:par>
                        <p:par>
                          <p:cTn id="68" fill="hold">
                            <p:stCondLst>
                              <p:cond delay="16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2000"/>
                                        <p:tgtEl>
                                          <p:spTgt spid="24"/>
                                        </p:tgtEl>
                                      </p:cBhvr>
                                    </p:animEffect>
                                  </p:childTnLst>
                                </p:cTn>
                              </p:par>
                            </p:childTnLst>
                          </p:cTn>
                        </p:par>
                        <p:par>
                          <p:cTn id="72" fill="hold">
                            <p:stCondLst>
                              <p:cond delay="180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7" grpId="0" animBg="1"/>
      <p:bldP spid="18" grpId="0" animBg="1"/>
      <p:bldP spid="22" grpId="0" animBg="1"/>
      <p:bldP spid="23" grpId="0" animBg="1"/>
      <p:bldP spid="24" grpId="0" animBg="1"/>
      <p:bldP spid="25" grpId="0" animBg="1"/>
      <p:bldP spid="30" grpId="0"/>
      <p:bldP spid="32" grpId="0"/>
      <p:bldP spid="33" grpId="0" animBg="1"/>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a:spLocks noGrp="1"/>
          </p:cNvSpPr>
          <p:nvPr>
            <p:ph type="title"/>
          </p:nvPr>
        </p:nvSpPr>
        <p:spPr>
          <a:xfrm>
            <a:off x="571500" y="455842"/>
            <a:ext cx="12458700" cy="853017"/>
          </a:xfrm>
        </p:spPr>
        <p:txBody>
          <a:bodyPr vert="horz" lIns="0" tIns="0" rIns="0" bIns="0" rtlCol="0" anchor="t" anchorCtr="0">
            <a:noAutofit/>
          </a:bodyPr>
          <a:lstStyle/>
          <a:p>
            <a:pPr>
              <a:defRPr/>
            </a:pPr>
            <a:r>
              <a:rPr lang="en-US" sz="4400" b="1" kern="1200" dirty="0" smtClean="0">
                <a:solidFill>
                  <a:srgbClr val="C00000"/>
                </a:solidFill>
              </a:rPr>
              <a:t>Service Prioritization</a:t>
            </a:r>
          </a:p>
        </p:txBody>
      </p:sp>
      <p:sp>
        <p:nvSpPr>
          <p:cNvPr id="19458" name="Content Placeholder 2"/>
          <p:cNvSpPr>
            <a:spLocks noGrp="1"/>
          </p:cNvSpPr>
          <p:nvPr>
            <p:ph idx="1"/>
          </p:nvPr>
        </p:nvSpPr>
        <p:spPr>
          <a:xfrm>
            <a:off x="410136" y="2767109"/>
            <a:ext cx="6266328" cy="6376891"/>
          </a:xfrm>
        </p:spPr>
        <p:txBody>
          <a:bodyPr vert="horz" lIns="0" tIns="0" rIns="0" bIns="0" rtlCol="0">
            <a:noAutofit/>
          </a:bodyPr>
          <a:lstStyle/>
          <a:p>
            <a:pPr marL="760305" lvl="1" indent="-503263">
              <a:lnSpc>
                <a:spcPct val="114000"/>
              </a:lnSpc>
              <a:spcBef>
                <a:spcPts val="1714"/>
              </a:spcBef>
              <a:spcAft>
                <a:spcPts val="857"/>
              </a:spcAft>
              <a:buNone/>
              <a:defRPr/>
            </a:pPr>
            <a:r>
              <a:rPr lang="en-US" sz="3200" b="1" dirty="0">
                <a:solidFill>
                  <a:srgbClr val="00B050"/>
                </a:solidFill>
                <a:latin typeface="Arial" pitchFamily="34" charset="0"/>
                <a:cs typeface="Arial" pitchFamily="34" charset="0"/>
              </a:rPr>
              <a:t>Need for Services View</a:t>
            </a:r>
          </a:p>
          <a:p>
            <a:pPr marL="760305" lvl="1" indent="-503263">
              <a:lnSpc>
                <a:spcPct val="114000"/>
              </a:lnSpc>
              <a:spcBef>
                <a:spcPts val="1714"/>
              </a:spcBef>
              <a:spcAft>
                <a:spcPts val="857"/>
              </a:spcAft>
              <a:defRPr/>
            </a:pPr>
            <a:r>
              <a:rPr lang="en-US" sz="2400" b="1" dirty="0" smtClean="0">
                <a:solidFill>
                  <a:srgbClr val="1C1C1C"/>
                </a:solidFill>
                <a:latin typeface="Arial" pitchFamily="34" charset="0"/>
                <a:cs typeface="Arial" pitchFamily="34" charset="0"/>
              </a:rPr>
              <a:t>To identify stakeholders</a:t>
            </a:r>
          </a:p>
          <a:p>
            <a:pPr marL="760305" lvl="1" indent="-503263">
              <a:lnSpc>
                <a:spcPct val="114000"/>
              </a:lnSpc>
              <a:spcBef>
                <a:spcPts val="1714"/>
              </a:spcBef>
              <a:spcAft>
                <a:spcPts val="857"/>
              </a:spcAft>
              <a:defRPr/>
            </a:pPr>
            <a:r>
              <a:rPr lang="en-US" sz="2400" b="1" dirty="0" smtClean="0">
                <a:solidFill>
                  <a:srgbClr val="1C1C1C"/>
                </a:solidFill>
                <a:latin typeface="Arial" pitchFamily="34" charset="0"/>
                <a:cs typeface="Arial" pitchFamily="34" charset="0"/>
              </a:rPr>
              <a:t>To assess the clear needs of services</a:t>
            </a:r>
          </a:p>
          <a:p>
            <a:pPr marL="760305" lvl="1" indent="-503263">
              <a:lnSpc>
                <a:spcPct val="114000"/>
              </a:lnSpc>
              <a:spcBef>
                <a:spcPts val="1714"/>
              </a:spcBef>
              <a:spcAft>
                <a:spcPts val="857"/>
              </a:spcAft>
              <a:defRPr/>
            </a:pPr>
            <a:r>
              <a:rPr lang="en-US" sz="2400" b="1" dirty="0" smtClean="0">
                <a:solidFill>
                  <a:srgbClr val="1C1C1C"/>
                </a:solidFill>
                <a:latin typeface="Arial" pitchFamily="34" charset="0"/>
                <a:cs typeface="Arial" pitchFamily="34" charset="0"/>
              </a:rPr>
              <a:t>To understand information and transaction needs of stakeholders</a:t>
            </a:r>
          </a:p>
          <a:p>
            <a:pPr marL="760305" lvl="1" indent="-503263">
              <a:lnSpc>
                <a:spcPct val="114000"/>
              </a:lnSpc>
              <a:spcBef>
                <a:spcPts val="1714"/>
              </a:spcBef>
              <a:spcAft>
                <a:spcPts val="857"/>
              </a:spcAft>
              <a:defRPr/>
            </a:pPr>
            <a:r>
              <a:rPr lang="en-US" sz="2400" b="1" dirty="0" smtClean="0">
                <a:solidFill>
                  <a:srgbClr val="1C1C1C"/>
                </a:solidFill>
                <a:latin typeface="Arial" pitchFamily="34" charset="0"/>
                <a:cs typeface="Arial" pitchFamily="34" charset="0"/>
              </a:rPr>
              <a:t>To design the projects to deliver the information needs and transaction services of stakeholders</a:t>
            </a:r>
          </a:p>
        </p:txBody>
      </p:sp>
      <p:sp>
        <p:nvSpPr>
          <p:cNvPr id="5" name="Content Placeholder 2"/>
          <p:cNvSpPr txBox="1">
            <a:spLocks/>
          </p:cNvSpPr>
          <p:nvPr/>
        </p:nvSpPr>
        <p:spPr>
          <a:xfrm>
            <a:off x="7086610" y="2802967"/>
            <a:ext cx="6185648" cy="5211480"/>
          </a:xfrm>
          <a:prstGeom prst="rect">
            <a:avLst/>
          </a:prstGeom>
        </p:spPr>
        <p:txBody>
          <a:bodyPr vert="horz" lIns="0" tIns="0" rIns="0" bIns="0" rtlCol="0">
            <a:noAutofit/>
          </a:bodyPr>
          <a:lstStyle/>
          <a:p>
            <a:pPr marL="760305" lvl="1" indent="-503263" defTabSz="1305765" fontAlgn="auto">
              <a:lnSpc>
                <a:spcPct val="114000"/>
              </a:lnSpc>
              <a:spcBef>
                <a:spcPts val="1714"/>
              </a:spcBef>
              <a:spcAft>
                <a:spcPts val="857"/>
              </a:spcAft>
              <a:buSzTx/>
              <a:defRPr/>
            </a:pPr>
            <a:r>
              <a:rPr lang="en-US" sz="3200" b="1" dirty="0" smtClean="0">
                <a:solidFill>
                  <a:srgbClr val="00B050"/>
                </a:solidFill>
                <a:latin typeface="Arial" pitchFamily="34" charset="0"/>
                <a:cs typeface="Arial" pitchFamily="34" charset="0"/>
              </a:rPr>
              <a:t>Need for Priorisation</a:t>
            </a:r>
            <a:endParaRPr lang="en-US" sz="2900" b="1" dirty="0" smtClean="0">
              <a:solidFill>
                <a:srgbClr val="00B050"/>
              </a:solidFill>
              <a:latin typeface="Arial" pitchFamily="34" charset="0"/>
              <a:cs typeface="Arial" pitchFamily="34" charset="0"/>
            </a:endParaRPr>
          </a:p>
          <a:p>
            <a:pPr marL="760305" lvl="1" indent="-503263" defTabSz="1305765" fontAlgn="auto">
              <a:lnSpc>
                <a:spcPct val="114000"/>
              </a:lnSpc>
              <a:spcBef>
                <a:spcPts val="1714"/>
              </a:spcBef>
              <a:spcAft>
                <a:spcPts val="857"/>
              </a:spcAft>
              <a:buSzTx/>
              <a:buFont typeface="Arial" pitchFamily="34" charset="0"/>
              <a:buChar char="•"/>
              <a:defRPr/>
            </a:pPr>
            <a:r>
              <a:rPr lang="en-US" sz="2400" b="1" dirty="0" smtClean="0">
                <a:solidFill>
                  <a:srgbClr val="1C1C1C"/>
                </a:solidFill>
                <a:latin typeface="Arial" pitchFamily="34" charset="0"/>
                <a:cs typeface="Arial" pitchFamily="34" charset="0"/>
              </a:rPr>
              <a:t>To demonstrate early results</a:t>
            </a:r>
          </a:p>
          <a:p>
            <a:pPr marL="760305" lvl="1" indent="-503263" defTabSz="1305765" fontAlgn="auto">
              <a:lnSpc>
                <a:spcPct val="114000"/>
              </a:lnSpc>
              <a:spcBef>
                <a:spcPts val="1714"/>
              </a:spcBef>
              <a:spcAft>
                <a:spcPts val="857"/>
              </a:spcAft>
              <a:buSzTx/>
              <a:buFont typeface="Arial" pitchFamily="34" charset="0"/>
              <a:buChar char="•"/>
              <a:defRPr/>
            </a:pPr>
            <a:r>
              <a:rPr lang="en-US" sz="2400" b="1" dirty="0" smtClean="0">
                <a:solidFill>
                  <a:srgbClr val="1C1C1C"/>
                </a:solidFill>
                <a:latin typeface="Arial" pitchFamily="34" charset="0"/>
                <a:cs typeface="Arial" pitchFamily="34" charset="0"/>
              </a:rPr>
              <a:t>To minimize the  impact and maximise the results</a:t>
            </a:r>
          </a:p>
          <a:p>
            <a:pPr marL="760305" lvl="1" indent="-503263" defTabSz="1305765" fontAlgn="auto">
              <a:lnSpc>
                <a:spcPct val="114000"/>
              </a:lnSpc>
              <a:spcBef>
                <a:spcPts val="1714"/>
              </a:spcBef>
              <a:spcAft>
                <a:spcPts val="857"/>
              </a:spcAft>
              <a:buSzTx/>
              <a:buFont typeface="Arial" pitchFamily="34" charset="0"/>
              <a:buChar char="•"/>
              <a:defRPr/>
            </a:pPr>
            <a:r>
              <a:rPr lang="en-US" sz="2400" b="1" dirty="0" smtClean="0">
                <a:solidFill>
                  <a:srgbClr val="1C1C1C"/>
                </a:solidFill>
                <a:latin typeface="Arial" pitchFamily="34" charset="0"/>
                <a:cs typeface="Arial" pitchFamily="34" charset="0"/>
              </a:rPr>
              <a:t>Limited resources and capacities existing with (funds and skill sets)</a:t>
            </a:r>
          </a:p>
          <a:p>
            <a:pPr marL="760305" lvl="1" indent="-503263" defTabSz="1305765" fontAlgn="auto">
              <a:lnSpc>
                <a:spcPct val="114000"/>
              </a:lnSpc>
              <a:spcBef>
                <a:spcPts val="1714"/>
              </a:spcBef>
              <a:spcAft>
                <a:spcPts val="857"/>
              </a:spcAft>
              <a:buSzTx/>
              <a:buFont typeface="Arial" pitchFamily="34" charset="0"/>
              <a:buChar char="•"/>
              <a:defRPr/>
            </a:pPr>
            <a:r>
              <a:rPr lang="en-US" sz="2400" b="1" dirty="0" smtClean="0">
                <a:solidFill>
                  <a:srgbClr val="1C1C1C"/>
                </a:solidFill>
                <a:latin typeface="Arial" pitchFamily="34" charset="0"/>
                <a:cs typeface="Arial" pitchFamily="34" charset="0"/>
              </a:rPr>
              <a:t>Readiness of stakeholders</a:t>
            </a:r>
          </a:p>
        </p:txBody>
      </p:sp>
      <p:sp>
        <p:nvSpPr>
          <p:cNvPr id="6" name="Content Placeholder 2"/>
          <p:cNvSpPr txBox="1">
            <a:spLocks/>
          </p:cNvSpPr>
          <p:nvPr/>
        </p:nvSpPr>
        <p:spPr>
          <a:xfrm>
            <a:off x="-439615" y="1308849"/>
            <a:ext cx="14579196" cy="1219200"/>
          </a:xfrm>
          <a:prstGeom prst="rect">
            <a:avLst/>
          </a:prstGeom>
        </p:spPr>
        <p:txBody>
          <a:bodyPr vert="horz" lIns="0" tIns="0" rIns="0" bIns="0" rtlCol="0">
            <a:noAutofit/>
          </a:bodyPr>
          <a:lstStyle/>
          <a:p>
            <a:pPr marL="760305" lvl="1" indent="-503263" defTabSz="1305765" fontAlgn="auto">
              <a:spcBef>
                <a:spcPts val="1714"/>
              </a:spcBef>
              <a:spcAft>
                <a:spcPts val="857"/>
              </a:spcAft>
              <a:buSzTx/>
              <a:buFont typeface="Arial" pitchFamily="34" charset="0"/>
              <a:buChar char="•"/>
              <a:defRPr/>
            </a:pPr>
            <a:r>
              <a:rPr lang="en-US" sz="2700" b="1" dirty="0" smtClean="0">
                <a:solidFill>
                  <a:srgbClr val="0070C0"/>
                </a:solidFill>
                <a:latin typeface="Arial" pitchFamily="34" charset="0"/>
                <a:cs typeface="Arial" pitchFamily="34" charset="0"/>
              </a:rPr>
              <a:t>Identification of priority areas / services for  e-Governance</a:t>
            </a:r>
          </a:p>
          <a:p>
            <a:pPr marL="760305" lvl="1" indent="-503263" defTabSz="1305765" fontAlgn="auto">
              <a:spcBef>
                <a:spcPts val="1714"/>
              </a:spcBef>
              <a:spcAft>
                <a:spcPts val="857"/>
              </a:spcAft>
              <a:buSzTx/>
              <a:buFont typeface="Arial" pitchFamily="34" charset="0"/>
              <a:buChar char="•"/>
              <a:defRPr/>
            </a:pPr>
            <a:r>
              <a:rPr lang="en-US" sz="2700" b="1" dirty="0" smtClean="0">
                <a:solidFill>
                  <a:srgbClr val="0070C0"/>
                </a:solidFill>
                <a:latin typeface="Arial" pitchFamily="34" charset="0"/>
                <a:cs typeface="Arial" pitchFamily="34" charset="0"/>
              </a:rPr>
              <a:t>Phasing of services for implementation under e-Governance based on priorities</a:t>
            </a:r>
          </a:p>
        </p:txBody>
      </p:sp>
    </p:spTree>
    <p:extLst>
      <p:ext uri="{BB962C8B-B14F-4D97-AF65-F5344CB8AC3E}">
        <p14:creationId xmlns:p14="http://schemas.microsoft.com/office/powerpoint/2010/main" val="8224831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30"/>
          <p:cNvGrpSpPr/>
          <p:nvPr/>
        </p:nvGrpSpPr>
        <p:grpSpPr>
          <a:xfrm>
            <a:off x="741761" y="2336800"/>
            <a:ext cx="12001500" cy="5994400"/>
            <a:chOff x="1219200" y="1752600"/>
            <a:chExt cx="6858000" cy="4060825"/>
          </a:xfrm>
        </p:grpSpPr>
        <p:sp>
          <p:nvSpPr>
            <p:cNvPr id="38" name="Chevron 37"/>
            <p:cNvSpPr/>
            <p:nvPr/>
          </p:nvSpPr>
          <p:spPr>
            <a:xfrm rot="5400000">
              <a:off x="1083022" y="1889005"/>
              <a:ext cx="907851" cy="635496"/>
            </a:xfrm>
            <a:prstGeom prst="chevron">
              <a:avLst/>
            </a:prstGeom>
          </p:spPr>
          <p:style>
            <a:lnRef idx="0">
              <a:schemeClr val="accent1"/>
            </a:lnRef>
            <a:fillRef idx="3">
              <a:schemeClr val="accent1"/>
            </a:fillRef>
            <a:effectRef idx="3">
              <a:schemeClr val="accent1"/>
            </a:effectRef>
            <a:fontRef idx="minor">
              <a:schemeClr val="lt1"/>
            </a:fontRef>
          </p:style>
          <p:txBody>
            <a:bodyPr vert="vert270"/>
            <a:lstStyle/>
            <a:p>
              <a:pPr algn="ctr">
                <a:defRPr/>
              </a:pPr>
              <a:r>
                <a:rPr lang="en-US" sz="3400" b="1" dirty="0">
                  <a:latin typeface="Arial" pitchFamily="34" charset="0"/>
                  <a:cs typeface="Arial" pitchFamily="34" charset="0"/>
                </a:rPr>
                <a:t>1</a:t>
              </a:r>
            </a:p>
          </p:txBody>
        </p:sp>
        <p:grpSp>
          <p:nvGrpSpPr>
            <p:cNvPr id="3" name="Group 10"/>
            <p:cNvGrpSpPr>
              <a:grpSpLocks/>
            </p:cNvGrpSpPr>
            <p:nvPr/>
          </p:nvGrpSpPr>
          <p:grpSpPr bwMode="auto">
            <a:xfrm>
              <a:off x="1854200" y="1752600"/>
              <a:ext cx="6223000" cy="590550"/>
              <a:chOff x="635496" y="1701"/>
              <a:chExt cx="5460503" cy="590103"/>
            </a:xfrm>
          </p:grpSpPr>
          <p:sp>
            <p:nvSpPr>
              <p:cNvPr id="36" name="Round Same Side Corner Rectangle 35"/>
              <p:cNvSpPr/>
              <p:nvPr/>
            </p:nvSpPr>
            <p:spPr>
              <a:xfrm rot="5400000">
                <a:off x="3070696" y="-2433499"/>
                <a:ext cx="590103" cy="5460503"/>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7" name="Round Same Side Corner Rectangle 6"/>
              <p:cNvSpPr/>
              <p:nvPr/>
            </p:nvSpPr>
            <p:spPr>
              <a:xfrm>
                <a:off x="635496" y="30254"/>
                <a:ext cx="5431251" cy="53299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28016" tIns="11430" rIns="11430" bIns="11430" spcCol="1270" anchor="ctr"/>
              <a:lstStyle/>
              <a:p>
                <a:pPr marL="244829" lvl="1" indent="-244829" defTabSz="1142543">
                  <a:lnSpc>
                    <a:spcPct val="90000"/>
                  </a:lnSpc>
                  <a:spcAft>
                    <a:spcPct val="15000"/>
                  </a:spcAft>
                  <a:defRPr/>
                </a:pPr>
                <a:r>
                  <a:rPr lang="en-US" sz="2400" b="1" dirty="0">
                    <a:solidFill>
                      <a:schemeClr val="tx1"/>
                    </a:solidFill>
                    <a:latin typeface="Arial" pitchFamily="34" charset="0"/>
                    <a:cs typeface="Arial" pitchFamily="34" charset="0"/>
                  </a:rPr>
                  <a:t>Compile The List of Services </a:t>
                </a:r>
              </a:p>
            </p:txBody>
          </p:sp>
        </p:grpSp>
        <p:sp>
          <p:nvSpPr>
            <p:cNvPr id="34" name="Chevron 33"/>
            <p:cNvSpPr/>
            <p:nvPr/>
          </p:nvSpPr>
          <p:spPr>
            <a:xfrm rot="5400000">
              <a:off x="1083022" y="2677192"/>
              <a:ext cx="907851" cy="635496"/>
            </a:xfrm>
            <a:prstGeom prst="chevron">
              <a:avLst/>
            </a:prstGeom>
          </p:spPr>
          <p:style>
            <a:lnRef idx="0">
              <a:schemeClr val="accent1"/>
            </a:lnRef>
            <a:fillRef idx="3">
              <a:schemeClr val="accent1"/>
            </a:fillRef>
            <a:effectRef idx="3">
              <a:schemeClr val="accent1"/>
            </a:effectRef>
            <a:fontRef idx="minor">
              <a:schemeClr val="lt1"/>
            </a:fontRef>
          </p:style>
          <p:txBody>
            <a:bodyPr vert="vert270"/>
            <a:lstStyle/>
            <a:p>
              <a:pPr algn="ctr">
                <a:defRPr/>
              </a:pPr>
              <a:r>
                <a:rPr lang="en-US" sz="3400" b="1" dirty="0">
                  <a:latin typeface="Arial" pitchFamily="34" charset="0"/>
                  <a:cs typeface="Arial" pitchFamily="34" charset="0"/>
                </a:rPr>
                <a:t>2</a:t>
              </a:r>
            </a:p>
            <a:p>
              <a:pPr algn="ctr">
                <a:defRPr/>
              </a:pPr>
              <a:endParaRPr lang="en-US" sz="3400" b="1" dirty="0">
                <a:latin typeface="Arial" pitchFamily="34" charset="0"/>
                <a:cs typeface="Arial" pitchFamily="34" charset="0"/>
              </a:endParaRPr>
            </a:p>
          </p:txBody>
        </p:sp>
        <p:grpSp>
          <p:nvGrpSpPr>
            <p:cNvPr id="4" name="Group 12"/>
            <p:cNvGrpSpPr>
              <a:grpSpLocks/>
            </p:cNvGrpSpPr>
            <p:nvPr/>
          </p:nvGrpSpPr>
          <p:grpSpPr bwMode="auto">
            <a:xfrm>
              <a:off x="1854200" y="2541588"/>
              <a:ext cx="6223000" cy="588962"/>
              <a:chOff x="635496" y="789888"/>
              <a:chExt cx="5460503" cy="590103"/>
            </a:xfrm>
          </p:grpSpPr>
          <p:sp>
            <p:nvSpPr>
              <p:cNvPr id="32" name="Round Same Side Corner Rectangle 31"/>
              <p:cNvSpPr/>
              <p:nvPr/>
            </p:nvSpPr>
            <p:spPr>
              <a:xfrm rot="5400000">
                <a:off x="3070696" y="-1645312"/>
                <a:ext cx="590103" cy="5460503"/>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3" name="Round Same Side Corner Rectangle 10"/>
              <p:cNvSpPr/>
              <p:nvPr/>
            </p:nvSpPr>
            <p:spPr>
              <a:xfrm>
                <a:off x="635496" y="818518"/>
                <a:ext cx="5431251" cy="5328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28016" tIns="11430" rIns="11430" bIns="11430" spcCol="1270" anchor="ctr"/>
              <a:lstStyle/>
              <a:p>
                <a:pPr marL="0" lvl="1" defTabSz="1142543">
                  <a:lnSpc>
                    <a:spcPct val="90000"/>
                  </a:lnSpc>
                  <a:spcAft>
                    <a:spcPct val="15000"/>
                  </a:spcAft>
                  <a:defRPr/>
                </a:pPr>
                <a:r>
                  <a:rPr lang="en-US" sz="2400" b="1" dirty="0" smtClean="0">
                    <a:solidFill>
                      <a:schemeClr val="tx1"/>
                    </a:solidFill>
                    <a:latin typeface="Arial" pitchFamily="34" charset="0"/>
                    <a:cs typeface="Arial" pitchFamily="34" charset="0"/>
                  </a:rPr>
                  <a:t>Collect statistics and information about your services</a:t>
                </a:r>
                <a:endParaRPr lang="en-US" sz="2400" b="1" dirty="0" smtClean="0">
                  <a:solidFill>
                    <a:schemeClr val="tx1"/>
                  </a:solidFill>
                </a:endParaRPr>
              </a:p>
            </p:txBody>
          </p:sp>
        </p:grpSp>
        <p:sp>
          <p:nvSpPr>
            <p:cNvPr id="30" name="Chevron 29"/>
            <p:cNvSpPr/>
            <p:nvPr/>
          </p:nvSpPr>
          <p:spPr>
            <a:xfrm rot="5400000">
              <a:off x="1083022" y="3465378"/>
              <a:ext cx="907851" cy="635496"/>
            </a:xfrm>
            <a:prstGeom prst="chevron">
              <a:avLst/>
            </a:prstGeom>
          </p:spPr>
          <p:style>
            <a:lnRef idx="0">
              <a:schemeClr val="accent1"/>
            </a:lnRef>
            <a:fillRef idx="3">
              <a:schemeClr val="accent1"/>
            </a:fillRef>
            <a:effectRef idx="3">
              <a:schemeClr val="accent1"/>
            </a:effectRef>
            <a:fontRef idx="minor">
              <a:schemeClr val="lt1"/>
            </a:fontRef>
          </p:style>
          <p:txBody>
            <a:bodyPr vert="vert270"/>
            <a:lstStyle/>
            <a:p>
              <a:pPr algn="ctr">
                <a:defRPr/>
              </a:pPr>
              <a:r>
                <a:rPr lang="en-US" sz="3400" b="1" dirty="0">
                  <a:latin typeface="Arial" pitchFamily="34" charset="0"/>
                  <a:cs typeface="Arial" pitchFamily="34" charset="0"/>
                </a:rPr>
                <a:t>3</a:t>
              </a:r>
            </a:p>
          </p:txBody>
        </p:sp>
        <p:grpSp>
          <p:nvGrpSpPr>
            <p:cNvPr id="5" name="Group 14"/>
            <p:cNvGrpSpPr>
              <a:grpSpLocks/>
            </p:cNvGrpSpPr>
            <p:nvPr/>
          </p:nvGrpSpPr>
          <p:grpSpPr bwMode="auto">
            <a:xfrm>
              <a:off x="1854200" y="3328988"/>
              <a:ext cx="6223000" cy="590550"/>
              <a:chOff x="635496" y="1578075"/>
              <a:chExt cx="6070047" cy="590103"/>
            </a:xfrm>
          </p:grpSpPr>
          <p:sp>
            <p:nvSpPr>
              <p:cNvPr id="28" name="Round Same Side Corner Rectangle 27"/>
              <p:cNvSpPr/>
              <p:nvPr/>
            </p:nvSpPr>
            <p:spPr>
              <a:xfrm rot="5400000">
                <a:off x="3375468" y="-1161897"/>
                <a:ext cx="590103" cy="6070047"/>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Round Same Side Corner Rectangle 14"/>
              <p:cNvSpPr/>
              <p:nvPr/>
            </p:nvSpPr>
            <p:spPr>
              <a:xfrm>
                <a:off x="635496" y="1606628"/>
                <a:ext cx="6070047" cy="53299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28016" tIns="11430" rIns="11430" bIns="11430" spcCol="1270" anchor="ctr"/>
              <a:lstStyle/>
              <a:p>
                <a:pPr marL="244829" lvl="1" indent="-244829" defTabSz="1142543">
                  <a:lnSpc>
                    <a:spcPct val="90000"/>
                  </a:lnSpc>
                  <a:spcAft>
                    <a:spcPct val="15000"/>
                  </a:spcAft>
                  <a:defRPr/>
                </a:pPr>
                <a:r>
                  <a:rPr lang="en-US" sz="2400" b="1" dirty="0" smtClean="0">
                    <a:solidFill>
                      <a:schemeClr val="tx1"/>
                    </a:solidFill>
                    <a:latin typeface="Arial" pitchFamily="34" charset="0"/>
                    <a:cs typeface="Arial" pitchFamily="34" charset="0"/>
                  </a:rPr>
                  <a:t>Identify High Value Services which need to be e-Governance-enabled </a:t>
                </a:r>
              </a:p>
            </p:txBody>
          </p:sp>
        </p:grpSp>
        <p:sp>
          <p:nvSpPr>
            <p:cNvPr id="26" name="Chevron 25"/>
            <p:cNvSpPr/>
            <p:nvPr/>
          </p:nvSpPr>
          <p:spPr>
            <a:xfrm rot="5400000">
              <a:off x="1083022" y="4253565"/>
              <a:ext cx="907851" cy="635496"/>
            </a:xfrm>
            <a:prstGeom prst="chevron">
              <a:avLst/>
            </a:prstGeom>
          </p:spPr>
          <p:style>
            <a:lnRef idx="0">
              <a:schemeClr val="accent1"/>
            </a:lnRef>
            <a:fillRef idx="3">
              <a:schemeClr val="accent1"/>
            </a:fillRef>
            <a:effectRef idx="3">
              <a:schemeClr val="accent1"/>
            </a:effectRef>
            <a:fontRef idx="minor">
              <a:schemeClr val="lt1"/>
            </a:fontRef>
          </p:style>
          <p:txBody>
            <a:bodyPr vert="vert270"/>
            <a:lstStyle/>
            <a:p>
              <a:pPr algn="ctr">
                <a:defRPr/>
              </a:pPr>
              <a:r>
                <a:rPr lang="en-US" sz="3400" b="1" dirty="0">
                  <a:latin typeface="Arial" pitchFamily="34" charset="0"/>
                  <a:cs typeface="Arial" pitchFamily="34" charset="0"/>
                </a:rPr>
                <a:t>4</a:t>
              </a:r>
            </a:p>
          </p:txBody>
        </p:sp>
        <p:grpSp>
          <p:nvGrpSpPr>
            <p:cNvPr id="6" name="Group 16"/>
            <p:cNvGrpSpPr>
              <a:grpSpLocks/>
            </p:cNvGrpSpPr>
            <p:nvPr/>
          </p:nvGrpSpPr>
          <p:grpSpPr bwMode="auto">
            <a:xfrm>
              <a:off x="1854200" y="4117975"/>
              <a:ext cx="6223000" cy="588963"/>
              <a:chOff x="635496" y="2366261"/>
              <a:chExt cx="5460503" cy="590103"/>
            </a:xfrm>
          </p:grpSpPr>
          <p:sp>
            <p:nvSpPr>
              <p:cNvPr id="24" name="Round Same Side Corner Rectangle 23"/>
              <p:cNvSpPr/>
              <p:nvPr/>
            </p:nvSpPr>
            <p:spPr>
              <a:xfrm rot="5400000">
                <a:off x="3070696" y="-68938"/>
                <a:ext cx="590103" cy="5460503"/>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5" name="Round Same Side Corner Rectangle 18"/>
              <p:cNvSpPr/>
              <p:nvPr/>
            </p:nvSpPr>
            <p:spPr>
              <a:xfrm>
                <a:off x="635496" y="2394891"/>
                <a:ext cx="5431251" cy="5328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28016" tIns="11430" rIns="11430" bIns="11430" spcCol="1270" anchor="ctr"/>
              <a:lstStyle/>
              <a:p>
                <a:pPr marL="244829" lvl="1" indent="-244829" defTabSz="1142543">
                  <a:lnSpc>
                    <a:spcPct val="90000"/>
                  </a:lnSpc>
                  <a:spcAft>
                    <a:spcPct val="15000"/>
                  </a:spcAft>
                  <a:defRPr/>
                </a:pPr>
                <a:r>
                  <a:rPr lang="en-US" sz="2400" b="1" dirty="0">
                    <a:solidFill>
                      <a:schemeClr val="tx1"/>
                    </a:solidFill>
                    <a:latin typeface="Arial" pitchFamily="34" charset="0"/>
                    <a:cs typeface="Arial" pitchFamily="34" charset="0"/>
                  </a:rPr>
                  <a:t>Prioritize the implementation of the high-value services</a:t>
                </a:r>
                <a:endParaRPr lang="en-US" sz="2400" b="1" dirty="0">
                  <a:solidFill>
                    <a:schemeClr val="tx1"/>
                  </a:solidFill>
                </a:endParaRPr>
              </a:p>
            </p:txBody>
          </p:sp>
        </p:grpSp>
        <p:sp>
          <p:nvSpPr>
            <p:cNvPr id="22" name="Chevron 21"/>
            <p:cNvSpPr/>
            <p:nvPr/>
          </p:nvSpPr>
          <p:spPr>
            <a:xfrm rot="5400000">
              <a:off x="1083022" y="5041752"/>
              <a:ext cx="907851" cy="635496"/>
            </a:xfrm>
            <a:prstGeom prst="chevron">
              <a:avLst/>
            </a:prstGeom>
          </p:spPr>
          <p:style>
            <a:lnRef idx="0">
              <a:schemeClr val="accent1"/>
            </a:lnRef>
            <a:fillRef idx="3">
              <a:schemeClr val="accent1"/>
            </a:fillRef>
            <a:effectRef idx="3">
              <a:schemeClr val="accent1"/>
            </a:effectRef>
            <a:fontRef idx="minor">
              <a:schemeClr val="lt1"/>
            </a:fontRef>
          </p:style>
          <p:txBody>
            <a:bodyPr vert="vert270"/>
            <a:lstStyle/>
            <a:p>
              <a:pPr algn="ctr">
                <a:defRPr/>
              </a:pPr>
              <a:r>
                <a:rPr lang="en-US" sz="3400" b="1" dirty="0">
                  <a:latin typeface="Arial" pitchFamily="34" charset="0"/>
                  <a:cs typeface="Arial" pitchFamily="34" charset="0"/>
                </a:rPr>
                <a:t>5</a:t>
              </a:r>
            </a:p>
          </p:txBody>
        </p:sp>
        <p:grpSp>
          <p:nvGrpSpPr>
            <p:cNvPr id="7" name="Group 18"/>
            <p:cNvGrpSpPr>
              <a:grpSpLocks/>
            </p:cNvGrpSpPr>
            <p:nvPr/>
          </p:nvGrpSpPr>
          <p:grpSpPr bwMode="auto">
            <a:xfrm>
              <a:off x="1854200" y="4905375"/>
              <a:ext cx="6223000" cy="590550"/>
              <a:chOff x="635496" y="3154447"/>
              <a:chExt cx="5460503" cy="590103"/>
            </a:xfrm>
          </p:grpSpPr>
          <p:sp>
            <p:nvSpPr>
              <p:cNvPr id="20" name="Round Same Side Corner Rectangle 19"/>
              <p:cNvSpPr/>
              <p:nvPr/>
            </p:nvSpPr>
            <p:spPr>
              <a:xfrm rot="5400000">
                <a:off x="3070696" y="719247"/>
                <a:ext cx="590103" cy="5460503"/>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 Same Side Corner Rectangle 22"/>
              <p:cNvSpPr/>
              <p:nvPr/>
            </p:nvSpPr>
            <p:spPr>
              <a:xfrm>
                <a:off x="635496" y="3183000"/>
                <a:ext cx="5431251" cy="53299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28016" tIns="11430" rIns="11430" bIns="11430" spcCol="1270" anchor="ctr"/>
              <a:lstStyle/>
              <a:p>
                <a:pPr marL="244829" lvl="1" indent="-244829" defTabSz="1142543">
                  <a:lnSpc>
                    <a:spcPct val="90000"/>
                  </a:lnSpc>
                  <a:spcAft>
                    <a:spcPct val="15000"/>
                  </a:spcAft>
                  <a:defRPr/>
                </a:pPr>
                <a:r>
                  <a:rPr lang="en-US" sz="2400" b="1" dirty="0">
                    <a:solidFill>
                      <a:schemeClr val="tx1"/>
                    </a:solidFill>
                    <a:latin typeface="Arial" pitchFamily="34" charset="0"/>
                    <a:cs typeface="Arial" pitchFamily="34" charset="0"/>
                  </a:rPr>
                  <a:t>Validate and rationalize the results</a:t>
                </a:r>
                <a:endParaRPr lang="en-US" sz="2400" b="1" dirty="0">
                  <a:solidFill>
                    <a:schemeClr val="tx1"/>
                  </a:solidFill>
                </a:endParaRPr>
              </a:p>
            </p:txBody>
          </p:sp>
        </p:grpSp>
      </p:grpSp>
      <p:sp>
        <p:nvSpPr>
          <p:cNvPr id="23" name="Title 1"/>
          <p:cNvSpPr>
            <a:spLocks noGrp="1"/>
          </p:cNvSpPr>
          <p:nvPr>
            <p:ph type="title"/>
          </p:nvPr>
        </p:nvSpPr>
        <p:spPr>
          <a:xfrm>
            <a:off x="457200" y="366193"/>
            <a:ext cx="12458700" cy="853017"/>
          </a:xfrm>
        </p:spPr>
        <p:txBody>
          <a:bodyPr vert="horz" lIns="0" tIns="0" rIns="0" bIns="0" rtlCol="0" anchor="t" anchorCtr="0">
            <a:noAutofit/>
          </a:bodyPr>
          <a:lstStyle/>
          <a:p>
            <a:pPr>
              <a:defRPr/>
            </a:pPr>
            <a:r>
              <a:rPr lang="en-US" sz="4400" b="1" kern="1200" dirty="0" smtClean="0">
                <a:solidFill>
                  <a:srgbClr val="C00000"/>
                </a:solidFill>
              </a:rPr>
              <a:t>Service Prioritization Framework</a:t>
            </a:r>
          </a:p>
        </p:txBody>
      </p:sp>
      <p:sp>
        <p:nvSpPr>
          <p:cNvPr id="29710" name="TextBox 30"/>
          <p:cNvSpPr txBox="1">
            <a:spLocks noChangeArrowheads="1"/>
          </p:cNvSpPr>
          <p:nvPr/>
        </p:nvSpPr>
        <p:spPr bwMode="auto">
          <a:xfrm>
            <a:off x="342905" y="1335616"/>
            <a:ext cx="5276291" cy="562738"/>
          </a:xfrm>
          <a:prstGeom prst="rect">
            <a:avLst/>
          </a:prstGeom>
          <a:noFill/>
          <a:ln w="9525">
            <a:noFill/>
            <a:miter lim="800000"/>
            <a:headEnd/>
            <a:tailEnd/>
          </a:ln>
        </p:spPr>
        <p:txBody>
          <a:bodyPr wrap="none" lIns="130575" tIns="65288" rIns="130575" bIns="65288">
            <a:spAutoFit/>
          </a:bodyPr>
          <a:lstStyle/>
          <a:p>
            <a:r>
              <a:rPr lang="en-US" sz="2800" b="1" dirty="0"/>
              <a:t>Steps in service prioritization</a:t>
            </a:r>
          </a:p>
        </p:txBody>
      </p:sp>
    </p:spTree>
    <p:extLst>
      <p:ext uri="{BB962C8B-B14F-4D97-AF65-F5344CB8AC3E}">
        <p14:creationId xmlns:p14="http://schemas.microsoft.com/office/powerpoint/2010/main" val="5524506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366193"/>
            <a:ext cx="12458700" cy="853017"/>
          </a:xfrm>
        </p:spPr>
        <p:txBody>
          <a:bodyPr vert="horz" lIns="0" tIns="0" rIns="0" bIns="0" rtlCol="0" anchor="t" anchorCtr="0">
            <a:noAutofit/>
          </a:bodyPr>
          <a:lstStyle/>
          <a:p>
            <a:pPr>
              <a:defRPr/>
            </a:pPr>
            <a:r>
              <a:rPr lang="en-US" sz="4800" b="1" kern="1200" dirty="0" smtClean="0">
                <a:solidFill>
                  <a:srgbClr val="C00000"/>
                </a:solidFill>
              </a:rPr>
              <a:t>Service Prioritization Framework</a:t>
            </a:r>
          </a:p>
        </p:txBody>
      </p:sp>
      <p:sp>
        <p:nvSpPr>
          <p:cNvPr id="3" name="Content Placeholder 2"/>
          <p:cNvSpPr>
            <a:spLocks noGrp="1"/>
          </p:cNvSpPr>
          <p:nvPr>
            <p:ph idx="1"/>
          </p:nvPr>
        </p:nvSpPr>
        <p:spPr>
          <a:xfrm>
            <a:off x="342900" y="1916723"/>
            <a:ext cx="12344400" cy="6858000"/>
          </a:xfrm>
        </p:spPr>
        <p:txBody>
          <a:bodyPr>
            <a:normAutofit/>
          </a:bodyPr>
          <a:lstStyle/>
          <a:p>
            <a:pPr eaLnBrk="1" hangingPunct="1">
              <a:lnSpc>
                <a:spcPct val="120000"/>
              </a:lnSpc>
              <a:buFont typeface="Arial" pitchFamily="34" charset="0"/>
              <a:buNone/>
              <a:defRPr/>
            </a:pPr>
            <a:r>
              <a:rPr lang="en-US" sz="3900" b="1" dirty="0" smtClean="0">
                <a:solidFill>
                  <a:srgbClr val="0070C0"/>
                </a:solidFill>
                <a:latin typeface="Arial" pitchFamily="34" charset="0"/>
                <a:cs typeface="Arial" pitchFamily="34" charset="0"/>
              </a:rPr>
              <a:t>Step 1: Compile the list of services</a:t>
            </a:r>
            <a:endParaRPr lang="en-US" sz="3900" dirty="0" smtClean="0">
              <a:solidFill>
                <a:srgbClr val="0070C0"/>
              </a:solidFill>
              <a:latin typeface="Arial" pitchFamily="34" charset="0"/>
              <a:cs typeface="Arial" pitchFamily="34" charset="0"/>
            </a:endParaRPr>
          </a:p>
          <a:p>
            <a:pPr marL="503263" lvl="1" indent="-503263">
              <a:lnSpc>
                <a:spcPct val="120000"/>
              </a:lnSpc>
              <a:defRPr/>
            </a:pPr>
            <a:r>
              <a:rPr lang="en-US" sz="2900" b="1" dirty="0">
                <a:solidFill>
                  <a:srgbClr val="1C1C1C"/>
                </a:solidFill>
                <a:latin typeface="Arial" pitchFamily="34" charset="0"/>
                <a:cs typeface="Arial" pitchFamily="34" charset="0"/>
              </a:rPr>
              <a:t>Identify the stakeholders addressed/served by the department </a:t>
            </a:r>
          </a:p>
          <a:p>
            <a:pPr marL="1120161" lvl="3" indent="-503263">
              <a:lnSpc>
                <a:spcPct val="120000"/>
              </a:lnSpc>
              <a:defRPr/>
            </a:pPr>
            <a:r>
              <a:rPr lang="en-US" b="1" dirty="0">
                <a:solidFill>
                  <a:srgbClr val="1C1C1C"/>
                </a:solidFill>
                <a:latin typeface="Arial" pitchFamily="34" charset="0"/>
                <a:cs typeface="Arial" pitchFamily="34" charset="0"/>
              </a:rPr>
              <a:t>First level of classification (citizens, businesses, employees, other governments)</a:t>
            </a:r>
          </a:p>
          <a:p>
            <a:pPr marL="1120161" lvl="3" indent="-503263">
              <a:lnSpc>
                <a:spcPct val="120000"/>
              </a:lnSpc>
              <a:defRPr/>
            </a:pPr>
            <a:r>
              <a:rPr lang="en-US" b="1" dirty="0">
                <a:solidFill>
                  <a:srgbClr val="1C1C1C"/>
                </a:solidFill>
                <a:latin typeface="Arial" pitchFamily="34" charset="0"/>
                <a:cs typeface="Arial" pitchFamily="34" charset="0"/>
              </a:rPr>
              <a:t>Sub-classification (e.g. of citizens served by Education Dept) – Parents, Higher education level students, university level students, private college owners…</a:t>
            </a:r>
          </a:p>
          <a:p>
            <a:pPr marL="503263" lvl="1" indent="-503263">
              <a:lnSpc>
                <a:spcPct val="120000"/>
              </a:lnSpc>
              <a:defRPr/>
            </a:pPr>
            <a:r>
              <a:rPr lang="en-US" sz="2900" b="1" dirty="0">
                <a:solidFill>
                  <a:srgbClr val="1C1C1C"/>
                </a:solidFill>
                <a:latin typeface="Arial" pitchFamily="34" charset="0"/>
                <a:cs typeface="Arial" pitchFamily="34" charset="0"/>
              </a:rPr>
              <a:t>Identification of department functions/services to the stakeholder groups</a:t>
            </a:r>
          </a:p>
          <a:p>
            <a:pPr marL="503263" lvl="1" indent="-503263">
              <a:lnSpc>
                <a:spcPct val="120000"/>
              </a:lnSpc>
              <a:defRPr/>
            </a:pPr>
            <a:r>
              <a:rPr lang="en-US" sz="2900" b="1" dirty="0">
                <a:solidFill>
                  <a:srgbClr val="1C1C1C"/>
                </a:solidFill>
                <a:latin typeface="Arial" pitchFamily="34" charset="0"/>
                <a:cs typeface="Arial" pitchFamily="34" charset="0"/>
              </a:rPr>
              <a:t>Identification of list of information and transaction services stakeholder wise</a:t>
            </a:r>
          </a:p>
          <a:p>
            <a:pPr eaLnBrk="1" hangingPunct="1">
              <a:lnSpc>
                <a:spcPct val="120000"/>
              </a:lnSpc>
              <a:buFont typeface="Arial" pitchFamily="34" charset="0"/>
              <a:buNone/>
              <a:defRPr/>
            </a:pPr>
            <a:endParaRPr lang="en-US" dirty="0" smtClean="0">
              <a:solidFill>
                <a:srgbClr val="1C1C1C"/>
              </a:solidFill>
              <a:latin typeface="Arial" pitchFamily="34" charset="0"/>
              <a:cs typeface="Arial" pitchFamily="34" charset="0"/>
            </a:endParaRPr>
          </a:p>
        </p:txBody>
      </p:sp>
    </p:spTree>
    <p:extLst>
      <p:ext uri="{BB962C8B-B14F-4D97-AF65-F5344CB8AC3E}">
        <p14:creationId xmlns:p14="http://schemas.microsoft.com/office/powerpoint/2010/main" val="23250518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le 1"/>
          <p:cNvSpPr>
            <a:spLocks noGrp="1"/>
          </p:cNvSpPr>
          <p:nvPr>
            <p:ph type="title"/>
          </p:nvPr>
        </p:nvSpPr>
        <p:spPr>
          <a:xfrm>
            <a:off x="342900" y="366193"/>
            <a:ext cx="12458700" cy="853017"/>
          </a:xfrm>
        </p:spPr>
        <p:txBody>
          <a:bodyPr vert="horz" lIns="0" tIns="0" rIns="0" bIns="0" rtlCol="0" anchor="t" anchorCtr="0">
            <a:noAutofit/>
          </a:bodyPr>
          <a:lstStyle/>
          <a:p>
            <a:pPr>
              <a:defRPr/>
            </a:pPr>
            <a:r>
              <a:rPr lang="en-US" sz="4800" b="1" kern="1200" dirty="0" smtClean="0">
                <a:solidFill>
                  <a:srgbClr val="C00000"/>
                </a:solidFill>
              </a:rPr>
              <a:t>Service Prioritization Framework</a:t>
            </a:r>
          </a:p>
        </p:txBody>
      </p:sp>
      <p:sp>
        <p:nvSpPr>
          <p:cNvPr id="3" name="Content Placeholder 2"/>
          <p:cNvSpPr>
            <a:spLocks noGrp="1"/>
          </p:cNvSpPr>
          <p:nvPr>
            <p:ph idx="1"/>
          </p:nvPr>
        </p:nvSpPr>
        <p:spPr>
          <a:xfrm>
            <a:off x="342900" y="1555755"/>
            <a:ext cx="12344400" cy="7342060"/>
          </a:xfrm>
        </p:spPr>
        <p:txBody>
          <a:bodyPr>
            <a:normAutofit fontScale="77500" lnSpcReduction="20000"/>
          </a:bodyPr>
          <a:lstStyle/>
          <a:p>
            <a:pPr marL="0" indent="0" algn="just">
              <a:lnSpc>
                <a:spcPct val="114000"/>
              </a:lnSpc>
              <a:spcBef>
                <a:spcPts val="857"/>
              </a:spcBef>
              <a:spcAft>
                <a:spcPts val="857"/>
              </a:spcAft>
              <a:buNone/>
              <a:defRPr/>
            </a:pPr>
            <a:r>
              <a:rPr lang="en-US" b="1" dirty="0" smtClean="0">
                <a:solidFill>
                  <a:srgbClr val="0070C0"/>
                </a:solidFill>
                <a:latin typeface="Arial" pitchFamily="34" charset="0"/>
                <a:cs typeface="Arial" pitchFamily="34" charset="0"/>
              </a:rPr>
              <a:t>Step 2: Collect information &amp; statistics about the various services</a:t>
            </a:r>
          </a:p>
          <a:p>
            <a:pPr marL="503263" lvl="1" indent="-503263" algn="just">
              <a:lnSpc>
                <a:spcPct val="114000"/>
              </a:lnSpc>
              <a:spcBef>
                <a:spcPts val="857"/>
              </a:spcBef>
              <a:spcAft>
                <a:spcPts val="857"/>
              </a:spcAft>
              <a:defRPr/>
            </a:pPr>
            <a:r>
              <a:rPr lang="en-US" sz="3800" b="1" dirty="0">
                <a:solidFill>
                  <a:srgbClr val="1C1C1C"/>
                </a:solidFill>
                <a:latin typeface="Arial" pitchFamily="34" charset="0"/>
                <a:cs typeface="Arial" pitchFamily="34" charset="0"/>
              </a:rPr>
              <a:t>Collection of various operational information and statistics for the list of services identified in Step 1</a:t>
            </a:r>
          </a:p>
          <a:p>
            <a:pPr marL="503263" lvl="1" indent="-503263">
              <a:lnSpc>
                <a:spcPct val="114000"/>
              </a:lnSpc>
              <a:spcBef>
                <a:spcPts val="857"/>
              </a:spcBef>
              <a:spcAft>
                <a:spcPts val="857"/>
              </a:spcAft>
              <a:defRPr/>
            </a:pPr>
            <a:r>
              <a:rPr lang="en-US" sz="3800" b="1" dirty="0">
                <a:solidFill>
                  <a:srgbClr val="1C1C1C"/>
                </a:solidFill>
                <a:latin typeface="Arial" pitchFamily="34" charset="0"/>
                <a:cs typeface="Arial" pitchFamily="34" charset="0"/>
              </a:rPr>
              <a:t>Illustrative Information and statistics for each service include:</a:t>
            </a:r>
          </a:p>
          <a:p>
            <a:pPr marL="1120161" lvl="3" indent="-503263">
              <a:lnSpc>
                <a:spcPct val="114000"/>
              </a:lnSpc>
              <a:spcBef>
                <a:spcPts val="857"/>
              </a:spcBef>
              <a:spcAft>
                <a:spcPts val="857"/>
              </a:spcAft>
              <a:defRPr/>
            </a:pPr>
            <a:r>
              <a:rPr lang="en-US" sz="3800" b="1" dirty="0">
                <a:solidFill>
                  <a:srgbClr val="1C1C1C"/>
                </a:solidFill>
                <a:latin typeface="Arial" pitchFamily="34" charset="0"/>
                <a:cs typeface="Arial" pitchFamily="34" charset="0"/>
              </a:rPr>
              <a:t>Transaction volumes</a:t>
            </a:r>
          </a:p>
          <a:p>
            <a:pPr marL="1120161" lvl="3" indent="-503263">
              <a:lnSpc>
                <a:spcPct val="114000"/>
              </a:lnSpc>
              <a:spcBef>
                <a:spcPts val="857"/>
              </a:spcBef>
              <a:spcAft>
                <a:spcPts val="857"/>
              </a:spcAft>
              <a:defRPr/>
            </a:pPr>
            <a:r>
              <a:rPr lang="en-US" sz="3800" b="1" dirty="0">
                <a:solidFill>
                  <a:srgbClr val="1C1C1C"/>
                </a:solidFill>
                <a:latin typeface="Arial" pitchFamily="34" charset="0"/>
                <a:cs typeface="Arial" pitchFamily="34" charset="0"/>
              </a:rPr>
              <a:t>Frequency of transactions</a:t>
            </a:r>
          </a:p>
          <a:p>
            <a:pPr marL="1120161" lvl="3" indent="-503263">
              <a:lnSpc>
                <a:spcPct val="114000"/>
              </a:lnSpc>
              <a:spcBef>
                <a:spcPts val="857"/>
              </a:spcBef>
              <a:spcAft>
                <a:spcPts val="857"/>
              </a:spcAft>
              <a:defRPr/>
            </a:pPr>
            <a:r>
              <a:rPr lang="en-US" sz="3800" b="1" dirty="0">
                <a:solidFill>
                  <a:srgbClr val="1C1C1C"/>
                </a:solidFill>
                <a:latin typeface="Arial" pitchFamily="34" charset="0"/>
                <a:cs typeface="Arial" pitchFamily="34" charset="0"/>
              </a:rPr>
              <a:t>Transaction processing time</a:t>
            </a:r>
          </a:p>
          <a:p>
            <a:pPr marL="1120161" lvl="3" indent="-503263">
              <a:lnSpc>
                <a:spcPct val="114000"/>
              </a:lnSpc>
              <a:spcBef>
                <a:spcPts val="857"/>
              </a:spcBef>
              <a:spcAft>
                <a:spcPts val="857"/>
              </a:spcAft>
              <a:defRPr/>
            </a:pPr>
            <a:r>
              <a:rPr lang="en-US" sz="3800" b="1" dirty="0">
                <a:solidFill>
                  <a:srgbClr val="1C1C1C"/>
                </a:solidFill>
                <a:latin typeface="Arial" pitchFamily="34" charset="0"/>
                <a:cs typeface="Arial" pitchFamily="34" charset="0"/>
              </a:rPr>
              <a:t>Number of customer visits </a:t>
            </a:r>
          </a:p>
          <a:p>
            <a:pPr marL="1120161" lvl="3" indent="-503263">
              <a:lnSpc>
                <a:spcPct val="114000"/>
              </a:lnSpc>
              <a:spcBef>
                <a:spcPts val="857"/>
              </a:spcBef>
              <a:spcAft>
                <a:spcPts val="857"/>
              </a:spcAft>
              <a:defRPr/>
            </a:pPr>
            <a:r>
              <a:rPr lang="en-US" sz="3800" b="1" dirty="0">
                <a:solidFill>
                  <a:srgbClr val="1C1C1C"/>
                </a:solidFill>
                <a:latin typeface="Arial" pitchFamily="34" charset="0"/>
                <a:cs typeface="Arial" pitchFamily="34" charset="0"/>
              </a:rPr>
              <a:t>Time spent by the customer for follow-up and track progress</a:t>
            </a:r>
          </a:p>
        </p:txBody>
      </p:sp>
    </p:spTree>
    <p:extLst>
      <p:ext uri="{BB962C8B-B14F-4D97-AF65-F5344CB8AC3E}">
        <p14:creationId xmlns:p14="http://schemas.microsoft.com/office/powerpoint/2010/main" val="8150136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le 1"/>
          <p:cNvSpPr>
            <a:spLocks noGrp="1"/>
          </p:cNvSpPr>
          <p:nvPr>
            <p:ph type="title"/>
          </p:nvPr>
        </p:nvSpPr>
        <p:spPr>
          <a:xfrm>
            <a:off x="342900" y="366193"/>
            <a:ext cx="12458700" cy="853017"/>
          </a:xfrm>
        </p:spPr>
        <p:txBody>
          <a:bodyPr vert="horz" lIns="0" tIns="0" rIns="0" bIns="0" rtlCol="0" anchor="t" anchorCtr="0">
            <a:noAutofit/>
          </a:bodyPr>
          <a:lstStyle/>
          <a:p>
            <a:pPr>
              <a:defRPr/>
            </a:pPr>
            <a:r>
              <a:rPr lang="en-US" sz="4800" b="1" kern="1200" dirty="0" smtClean="0">
                <a:solidFill>
                  <a:srgbClr val="C00000"/>
                </a:solidFill>
              </a:rPr>
              <a:t>Service Prioritization Framework</a:t>
            </a:r>
          </a:p>
        </p:txBody>
      </p:sp>
      <p:sp>
        <p:nvSpPr>
          <p:cNvPr id="3" name="Content Placeholder 2"/>
          <p:cNvSpPr>
            <a:spLocks noGrp="1"/>
          </p:cNvSpPr>
          <p:nvPr>
            <p:ph idx="1"/>
          </p:nvPr>
        </p:nvSpPr>
        <p:spPr>
          <a:xfrm>
            <a:off x="342900" y="1422400"/>
            <a:ext cx="12344400" cy="609600"/>
          </a:xfrm>
        </p:spPr>
        <p:txBody>
          <a:bodyPr>
            <a:noAutofit/>
          </a:bodyPr>
          <a:lstStyle/>
          <a:p>
            <a:pPr marL="0" indent="0" algn="just">
              <a:lnSpc>
                <a:spcPct val="150000"/>
              </a:lnSpc>
              <a:spcBef>
                <a:spcPts val="857"/>
              </a:spcBef>
              <a:spcAft>
                <a:spcPts val="857"/>
              </a:spcAft>
              <a:buNone/>
              <a:defRPr/>
            </a:pPr>
            <a:r>
              <a:rPr lang="en-US" sz="2800" b="1" dirty="0">
                <a:solidFill>
                  <a:srgbClr val="0070C0"/>
                </a:solidFill>
                <a:latin typeface="Arial" pitchFamily="34" charset="0"/>
                <a:cs typeface="Arial" pitchFamily="34" charset="0"/>
              </a:rPr>
              <a:t>Step 2: Collect information &amp; statistics about the various services</a:t>
            </a:r>
          </a:p>
        </p:txBody>
      </p:sp>
      <p:graphicFrame>
        <p:nvGraphicFramePr>
          <p:cNvPr id="5" name="Table 4"/>
          <p:cNvGraphicFramePr>
            <a:graphicFrameLocks noGrp="1"/>
          </p:cNvGraphicFramePr>
          <p:nvPr>
            <p:extLst>
              <p:ext uri="{D42A27DB-BD31-4B8C-83A1-F6EECF244321}">
                <p14:modId xmlns:p14="http://schemas.microsoft.com/office/powerpoint/2010/main" val="815478151"/>
              </p:ext>
            </p:extLst>
          </p:nvPr>
        </p:nvGraphicFramePr>
        <p:xfrm>
          <a:off x="395655" y="2559535"/>
          <a:ext cx="12458700" cy="5758476"/>
        </p:xfrm>
        <a:graphic>
          <a:graphicData uri="http://schemas.openxmlformats.org/drawingml/2006/table">
            <a:tbl>
              <a:tblPr firstRow="1" bandRow="1">
                <a:tableStyleId>{5C22544A-7EE6-4342-B048-85BDC9FD1C3A}</a:tableStyleId>
              </a:tblPr>
              <a:tblGrid>
                <a:gridCol w="3114675"/>
                <a:gridCol w="3339156"/>
                <a:gridCol w="2890194"/>
                <a:gridCol w="3114675"/>
              </a:tblGrid>
              <a:tr h="650240">
                <a:tc>
                  <a:txBody>
                    <a:bodyPr/>
                    <a:lstStyle/>
                    <a:p>
                      <a:pPr algn="ctr"/>
                      <a:r>
                        <a:rPr lang="en-US" sz="1700" b="1" dirty="0" smtClean="0"/>
                        <a:t>`</a:t>
                      </a:r>
                      <a:endParaRPr lang="en-US" sz="1700" b="1" dirty="0"/>
                    </a:p>
                  </a:txBody>
                  <a:tcPr marL="137160" marR="137160" marT="60960" marB="60960"/>
                </a:tc>
                <a:tc>
                  <a:txBody>
                    <a:bodyPr/>
                    <a:lstStyle/>
                    <a:p>
                      <a:pPr algn="ctr"/>
                      <a:r>
                        <a:rPr lang="en-US" sz="1700" b="1" dirty="0" smtClean="0"/>
                        <a:t>Transaction volumes (per year)</a:t>
                      </a:r>
                      <a:endParaRPr lang="en-US" sz="1700" b="1" dirty="0"/>
                    </a:p>
                  </a:txBody>
                  <a:tcPr marL="137160" marR="137160" marT="60960" marB="60960"/>
                </a:tc>
                <a:tc>
                  <a:txBody>
                    <a:bodyPr/>
                    <a:lstStyle/>
                    <a:p>
                      <a:pPr algn="ctr"/>
                      <a:r>
                        <a:rPr lang="en-US" sz="1700" b="1" dirty="0" smtClean="0"/>
                        <a:t>Frequency</a:t>
                      </a:r>
                      <a:endParaRPr lang="en-US" sz="1700" b="1" dirty="0"/>
                    </a:p>
                  </a:txBody>
                  <a:tcPr marL="137160" marR="137160" marT="60960" marB="60960"/>
                </a:tc>
                <a:tc>
                  <a:txBody>
                    <a:bodyPr/>
                    <a:lstStyle/>
                    <a:p>
                      <a:pPr algn="ctr"/>
                      <a:r>
                        <a:rPr lang="en-US" sz="1700" b="1" dirty="0" smtClean="0"/>
                        <a:t>Processing time</a:t>
                      </a:r>
                      <a:endParaRPr lang="en-US" sz="1700" b="1" dirty="0"/>
                    </a:p>
                  </a:txBody>
                  <a:tcPr marL="137160" marR="137160" marT="60960" marB="60960"/>
                </a:tc>
              </a:tr>
              <a:tr h="386080">
                <a:tc>
                  <a:txBody>
                    <a:bodyPr/>
                    <a:lstStyle/>
                    <a:p>
                      <a:r>
                        <a:rPr lang="en-US" sz="1700" b="1" dirty="0" smtClean="0"/>
                        <a:t>Birth registration</a:t>
                      </a:r>
                      <a:endParaRPr lang="en-US" sz="1700" b="1" dirty="0"/>
                    </a:p>
                  </a:txBody>
                  <a:tcPr marL="137160" marR="137160" marT="60960" marB="60960"/>
                </a:tc>
                <a:tc>
                  <a:txBody>
                    <a:bodyPr/>
                    <a:lstStyle/>
                    <a:p>
                      <a:r>
                        <a:rPr lang="en-US" sz="1700" b="1" dirty="0" smtClean="0"/>
                        <a:t>10,000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1 day</a:t>
                      </a:r>
                      <a:endParaRPr lang="en-US" sz="1700" b="1" dirty="0"/>
                    </a:p>
                  </a:txBody>
                  <a:tcPr marL="137160" marR="137160" marT="60960" marB="60960"/>
                </a:tc>
              </a:tr>
              <a:tr h="386080">
                <a:tc>
                  <a:txBody>
                    <a:bodyPr/>
                    <a:lstStyle/>
                    <a:p>
                      <a:r>
                        <a:rPr lang="en-US" sz="1700" b="1" dirty="0" smtClean="0"/>
                        <a:t>Death registration</a:t>
                      </a:r>
                      <a:endParaRPr lang="en-US" sz="1700" b="1" dirty="0"/>
                    </a:p>
                  </a:txBody>
                  <a:tcPr marL="137160" marR="137160" marT="60960" marB="60960"/>
                </a:tc>
                <a:tc>
                  <a:txBody>
                    <a:bodyPr/>
                    <a:lstStyle/>
                    <a:p>
                      <a:r>
                        <a:rPr lang="en-US" sz="1700" b="1" dirty="0" smtClean="0"/>
                        <a:t>4,000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1 day</a:t>
                      </a:r>
                      <a:endParaRPr lang="en-US" sz="1700" b="1" dirty="0"/>
                    </a:p>
                  </a:txBody>
                  <a:tcPr marL="137160" marR="137160" marT="60960" marB="60960"/>
                </a:tc>
              </a:tr>
              <a:tr h="650240">
                <a:tc>
                  <a:txBody>
                    <a:bodyPr/>
                    <a:lstStyle/>
                    <a:p>
                      <a:r>
                        <a:rPr lang="en-US" sz="1700" b="1" dirty="0" smtClean="0"/>
                        <a:t>Property tax assessment</a:t>
                      </a:r>
                      <a:endParaRPr lang="en-US" sz="1700" b="1" dirty="0"/>
                    </a:p>
                  </a:txBody>
                  <a:tcPr marL="137160" marR="137160" marT="60960" marB="60960"/>
                </a:tc>
                <a:tc>
                  <a:txBody>
                    <a:bodyPr/>
                    <a:lstStyle/>
                    <a:p>
                      <a:r>
                        <a:rPr lang="en-US" sz="1700" b="1" dirty="0" smtClean="0"/>
                        <a:t>3000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2 days</a:t>
                      </a:r>
                      <a:endParaRPr lang="en-US" sz="1700" b="1" dirty="0"/>
                    </a:p>
                  </a:txBody>
                  <a:tcPr marL="137160" marR="137160" marT="60960" marB="60960"/>
                </a:tc>
              </a:tr>
              <a:tr h="537732">
                <a:tc>
                  <a:txBody>
                    <a:bodyPr/>
                    <a:lstStyle/>
                    <a:p>
                      <a:r>
                        <a:rPr lang="en-US" sz="1700" b="1" dirty="0" smtClean="0"/>
                        <a:t>Property tax</a:t>
                      </a:r>
                      <a:r>
                        <a:rPr lang="en-US" sz="1700" b="1" baseline="0" dirty="0" smtClean="0"/>
                        <a:t> collection</a:t>
                      </a:r>
                      <a:endParaRPr lang="en-US" sz="1700" b="1" dirty="0"/>
                    </a:p>
                  </a:txBody>
                  <a:tcPr marL="137160" marR="137160" marT="60960" marB="60960"/>
                </a:tc>
                <a:tc>
                  <a:txBody>
                    <a:bodyPr/>
                    <a:lstStyle/>
                    <a:p>
                      <a:r>
                        <a:rPr lang="en-US" sz="1700" b="1" dirty="0" smtClean="0"/>
                        <a:t>100000</a:t>
                      </a:r>
                      <a:endParaRPr lang="en-US" sz="1700" b="1" dirty="0"/>
                    </a:p>
                  </a:txBody>
                  <a:tcPr marL="137160" marR="137160" marT="60960" marB="60960"/>
                </a:tc>
                <a:tc>
                  <a:txBody>
                    <a:bodyPr/>
                    <a:lstStyle/>
                    <a:p>
                      <a:r>
                        <a:rPr lang="en-US" sz="1700" b="1" dirty="0" smtClean="0"/>
                        <a:t>Twice in a year</a:t>
                      </a:r>
                      <a:endParaRPr lang="en-US" sz="1700" b="1" dirty="0"/>
                    </a:p>
                  </a:txBody>
                  <a:tcPr marL="137160" marR="137160" marT="60960" marB="60960"/>
                </a:tc>
                <a:tc>
                  <a:txBody>
                    <a:bodyPr/>
                    <a:lstStyle/>
                    <a:p>
                      <a:r>
                        <a:rPr lang="en-US" sz="1700" b="1" dirty="0" smtClean="0"/>
                        <a:t>30</a:t>
                      </a:r>
                      <a:r>
                        <a:rPr lang="en-US" sz="1700" b="1" baseline="0" dirty="0" smtClean="0"/>
                        <a:t> minutes</a:t>
                      </a:r>
                      <a:endParaRPr lang="en-US" sz="1700" b="1" dirty="0"/>
                    </a:p>
                  </a:txBody>
                  <a:tcPr marL="137160" marR="137160" marT="60960" marB="60960"/>
                </a:tc>
              </a:tr>
              <a:tr h="650240">
                <a:tc>
                  <a:txBody>
                    <a:bodyPr/>
                    <a:lstStyle/>
                    <a:p>
                      <a:r>
                        <a:rPr lang="en-US" sz="1700" b="1" dirty="0" smtClean="0"/>
                        <a:t>Issuing building permission</a:t>
                      </a:r>
                      <a:endParaRPr lang="en-US" sz="1700" b="1" dirty="0"/>
                    </a:p>
                  </a:txBody>
                  <a:tcPr marL="137160" marR="137160" marT="60960" marB="60960"/>
                </a:tc>
                <a:tc>
                  <a:txBody>
                    <a:bodyPr/>
                    <a:lstStyle/>
                    <a:p>
                      <a:r>
                        <a:rPr lang="en-US" sz="1700" b="1" dirty="0" smtClean="0"/>
                        <a:t>1000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10 days</a:t>
                      </a:r>
                      <a:endParaRPr lang="en-US" sz="1700" b="1" dirty="0"/>
                    </a:p>
                  </a:txBody>
                  <a:tcPr marL="137160" marR="137160" marT="60960" marB="60960"/>
                </a:tc>
              </a:tr>
              <a:tr h="650240">
                <a:tc>
                  <a:txBody>
                    <a:bodyPr/>
                    <a:lstStyle/>
                    <a:p>
                      <a:r>
                        <a:rPr lang="en-US" sz="1700" b="1" dirty="0" smtClean="0"/>
                        <a:t>Vacant Land Tax Assessment</a:t>
                      </a:r>
                      <a:endParaRPr lang="en-US" sz="1700" b="1" dirty="0"/>
                    </a:p>
                  </a:txBody>
                  <a:tcPr marL="137160" marR="137160" marT="60960" marB="60960"/>
                </a:tc>
                <a:tc>
                  <a:txBody>
                    <a:bodyPr/>
                    <a:lstStyle/>
                    <a:p>
                      <a:r>
                        <a:rPr lang="en-US" sz="1700" b="1" dirty="0" smtClean="0"/>
                        <a:t>10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2</a:t>
                      </a:r>
                      <a:r>
                        <a:rPr lang="en-US" sz="1700" b="1" baseline="0" dirty="0" smtClean="0"/>
                        <a:t> days</a:t>
                      </a:r>
                      <a:endParaRPr lang="en-US" sz="1700" b="1" dirty="0"/>
                    </a:p>
                  </a:txBody>
                  <a:tcPr marL="137160" marR="137160" marT="60960" marB="60960"/>
                </a:tc>
              </a:tr>
              <a:tr h="537732">
                <a:tc>
                  <a:txBody>
                    <a:bodyPr/>
                    <a:lstStyle/>
                    <a:p>
                      <a:r>
                        <a:rPr lang="en-US" sz="1700" b="1" dirty="0" smtClean="0"/>
                        <a:t>Vacant Land</a:t>
                      </a:r>
                      <a:r>
                        <a:rPr lang="en-US" sz="1700" b="1" baseline="0" dirty="0" smtClean="0"/>
                        <a:t> Collection</a:t>
                      </a:r>
                      <a:endParaRPr lang="en-US" sz="1700" b="1" dirty="0"/>
                    </a:p>
                  </a:txBody>
                  <a:tcPr marL="137160" marR="137160" marT="60960" marB="60960"/>
                </a:tc>
                <a:tc>
                  <a:txBody>
                    <a:bodyPr/>
                    <a:lstStyle/>
                    <a:p>
                      <a:r>
                        <a:rPr lang="en-US" sz="1700" b="1" dirty="0" smtClean="0"/>
                        <a:t>100</a:t>
                      </a:r>
                      <a:endParaRPr lang="en-US" sz="1700" b="1" dirty="0"/>
                    </a:p>
                  </a:txBody>
                  <a:tcPr marL="137160" marR="137160" marT="60960" marB="60960"/>
                </a:tc>
                <a:tc>
                  <a:txBody>
                    <a:bodyPr/>
                    <a:lstStyle/>
                    <a:p>
                      <a:r>
                        <a:rPr lang="en-US" sz="1700" b="1" dirty="0" smtClean="0"/>
                        <a:t>Once in a</a:t>
                      </a:r>
                      <a:r>
                        <a:rPr lang="en-US" sz="1700" b="1" baseline="0" dirty="0" smtClean="0"/>
                        <a:t> year</a:t>
                      </a:r>
                      <a:endParaRPr lang="en-US" sz="1700" b="1" dirty="0"/>
                    </a:p>
                  </a:txBody>
                  <a:tcPr marL="137160" marR="137160" marT="60960" marB="60960"/>
                </a:tc>
                <a:tc>
                  <a:txBody>
                    <a:bodyPr/>
                    <a:lstStyle/>
                    <a:p>
                      <a:r>
                        <a:rPr lang="en-US" sz="1700" b="1" dirty="0" smtClean="0"/>
                        <a:t>30</a:t>
                      </a:r>
                      <a:r>
                        <a:rPr lang="en-US" sz="1700" b="1" baseline="0" dirty="0" smtClean="0"/>
                        <a:t> minutes</a:t>
                      </a:r>
                      <a:endParaRPr lang="en-US" sz="1700" b="1" dirty="0"/>
                    </a:p>
                  </a:txBody>
                  <a:tcPr marL="137160" marR="137160" marT="60960" marB="60960"/>
                </a:tc>
              </a:tr>
              <a:tr h="386080">
                <a:tc>
                  <a:txBody>
                    <a:bodyPr/>
                    <a:lstStyle/>
                    <a:p>
                      <a:r>
                        <a:rPr lang="en-US" sz="1700" b="1" dirty="0" smtClean="0"/>
                        <a:t>Court</a:t>
                      </a:r>
                      <a:r>
                        <a:rPr lang="en-US" sz="1700" b="1" baseline="0" dirty="0" smtClean="0"/>
                        <a:t> cases</a:t>
                      </a:r>
                      <a:endParaRPr lang="en-US" sz="1700" b="1" dirty="0"/>
                    </a:p>
                  </a:txBody>
                  <a:tcPr marL="137160" marR="137160" marT="60960" marB="60960"/>
                </a:tc>
                <a:tc>
                  <a:txBody>
                    <a:bodyPr/>
                    <a:lstStyle/>
                    <a:p>
                      <a:r>
                        <a:rPr lang="en-US" sz="1700" b="1" dirty="0" smtClean="0"/>
                        <a:t>10</a:t>
                      </a:r>
                      <a:endParaRPr lang="en-US" sz="1700" b="1" dirty="0"/>
                    </a:p>
                  </a:txBody>
                  <a:tcPr marL="137160" marR="137160" marT="60960" marB="60960"/>
                </a:tc>
                <a:tc>
                  <a:txBody>
                    <a:bodyPr/>
                    <a:lstStyle/>
                    <a:p>
                      <a:r>
                        <a:rPr lang="en-US" sz="1700" b="1" dirty="0" smtClean="0"/>
                        <a:t>NA</a:t>
                      </a:r>
                      <a:endParaRPr lang="en-US" sz="1700" b="1" dirty="0"/>
                    </a:p>
                  </a:txBody>
                  <a:tcPr marL="137160" marR="137160" marT="60960" marB="60960"/>
                </a:tc>
                <a:tc>
                  <a:txBody>
                    <a:bodyPr/>
                    <a:lstStyle/>
                    <a:p>
                      <a:endParaRPr lang="en-US" sz="1700" b="1" dirty="0"/>
                    </a:p>
                  </a:txBody>
                  <a:tcPr marL="137160" marR="137160" marT="60960" marB="60960"/>
                </a:tc>
              </a:tr>
              <a:tr h="537732">
                <a:tc>
                  <a:txBody>
                    <a:bodyPr/>
                    <a:lstStyle/>
                    <a:p>
                      <a:r>
                        <a:rPr lang="en-US" sz="1700" b="1" dirty="0" smtClean="0"/>
                        <a:t>Water tap connection</a:t>
                      </a:r>
                      <a:endParaRPr lang="en-US" sz="1700" b="1" dirty="0"/>
                    </a:p>
                  </a:txBody>
                  <a:tcPr marL="137160" marR="137160" marT="60960" marB="60960"/>
                </a:tc>
                <a:tc>
                  <a:txBody>
                    <a:bodyPr/>
                    <a:lstStyle/>
                    <a:p>
                      <a:r>
                        <a:rPr lang="en-US" sz="1700" b="1" dirty="0" smtClean="0"/>
                        <a:t>1000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2 days</a:t>
                      </a:r>
                      <a:endParaRPr lang="en-US" sz="1700" b="1" dirty="0"/>
                    </a:p>
                  </a:txBody>
                  <a:tcPr marL="137160" marR="137160" marT="60960" marB="60960"/>
                </a:tc>
              </a:tr>
              <a:tr h="386080">
                <a:tc>
                  <a:txBody>
                    <a:bodyPr/>
                    <a:lstStyle/>
                    <a:p>
                      <a:r>
                        <a:rPr lang="en-US" sz="1700" b="1" dirty="0" smtClean="0"/>
                        <a:t>Water tax payment</a:t>
                      </a:r>
                      <a:endParaRPr lang="en-US" sz="1700" b="1" dirty="0"/>
                    </a:p>
                  </a:txBody>
                  <a:tcPr marL="137160" marR="137160" marT="60960" marB="60960"/>
                </a:tc>
                <a:tc>
                  <a:txBody>
                    <a:bodyPr/>
                    <a:lstStyle/>
                    <a:p>
                      <a:r>
                        <a:rPr lang="en-US" sz="1700" b="1" dirty="0" smtClean="0"/>
                        <a:t>250000</a:t>
                      </a:r>
                      <a:endParaRPr lang="en-US" sz="1700" b="1" dirty="0"/>
                    </a:p>
                  </a:txBody>
                  <a:tcPr marL="137160" marR="137160" marT="60960" marB="60960"/>
                </a:tc>
                <a:tc>
                  <a:txBody>
                    <a:bodyPr/>
                    <a:lstStyle/>
                    <a:p>
                      <a:r>
                        <a:rPr lang="en-US" sz="1700" b="1" dirty="0" smtClean="0"/>
                        <a:t>Once in</a:t>
                      </a:r>
                      <a:r>
                        <a:rPr lang="en-US" sz="1700" b="1" baseline="0" dirty="0" smtClean="0"/>
                        <a:t> a month</a:t>
                      </a:r>
                      <a:endParaRPr lang="en-US" sz="1700" b="1" dirty="0"/>
                    </a:p>
                  </a:txBody>
                  <a:tcPr marL="137160" marR="137160" marT="60960" marB="60960"/>
                </a:tc>
                <a:tc>
                  <a:txBody>
                    <a:bodyPr/>
                    <a:lstStyle/>
                    <a:p>
                      <a:r>
                        <a:rPr lang="en-US" sz="1700" b="1" dirty="0" smtClean="0"/>
                        <a:t>30 minutes</a:t>
                      </a:r>
                      <a:endParaRPr lang="en-US" sz="1700" b="1" dirty="0"/>
                    </a:p>
                  </a:txBody>
                  <a:tcPr marL="137160" marR="137160" marT="60960" marB="60960"/>
                </a:tc>
              </a:tr>
            </a:tbl>
          </a:graphicData>
        </a:graphic>
      </p:graphicFrame>
      <p:sp>
        <p:nvSpPr>
          <p:cNvPr id="7" name="Content Placeholder 2"/>
          <p:cNvSpPr txBox="1">
            <a:spLocks/>
          </p:cNvSpPr>
          <p:nvPr/>
        </p:nvSpPr>
        <p:spPr>
          <a:xfrm>
            <a:off x="395655" y="2110153"/>
            <a:ext cx="12344400" cy="508000"/>
          </a:xfrm>
          <a:prstGeom prst="rect">
            <a:avLst/>
          </a:prstGeom>
        </p:spPr>
        <p:txBody>
          <a:bodyPr vert="horz" lIns="0" tIns="0" rIns="0" bIns="0" rtlCol="0">
            <a:noAutofit/>
          </a:bodyPr>
          <a:lstStyle/>
          <a:p>
            <a:pPr marL="503263" lvl="1" indent="-503263" algn="just" defTabSz="1305765" fontAlgn="auto">
              <a:spcBef>
                <a:spcPts val="857"/>
              </a:spcBef>
              <a:spcAft>
                <a:spcPts val="857"/>
              </a:spcAft>
              <a:buSzTx/>
              <a:defRPr/>
            </a:pPr>
            <a:r>
              <a:rPr lang="en-US" sz="2000" b="1" i="1" dirty="0" smtClean="0">
                <a:solidFill>
                  <a:srgbClr val="00B050"/>
                </a:solidFill>
                <a:latin typeface="Arial" pitchFamily="34" charset="0"/>
                <a:cs typeface="Arial" pitchFamily="34" charset="0"/>
              </a:rPr>
              <a:t>Illustrative analysis of Municipal Services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366193"/>
            <a:ext cx="12458700" cy="853017"/>
          </a:xfrm>
        </p:spPr>
        <p:txBody>
          <a:bodyPr vert="horz" lIns="0" tIns="0" rIns="0" bIns="0" rtlCol="0" anchor="t" anchorCtr="0">
            <a:noAutofit/>
          </a:bodyPr>
          <a:lstStyle/>
          <a:p>
            <a:pPr>
              <a:defRPr/>
            </a:pPr>
            <a:r>
              <a:rPr lang="en-US" sz="4800" b="1" kern="1200" dirty="0" smtClean="0">
                <a:solidFill>
                  <a:srgbClr val="C00000"/>
                </a:solidFill>
              </a:rPr>
              <a:t>Service Prioritization Framework</a:t>
            </a:r>
          </a:p>
        </p:txBody>
      </p:sp>
      <p:sp>
        <p:nvSpPr>
          <p:cNvPr id="3" name="Content Placeholder 2"/>
          <p:cNvSpPr>
            <a:spLocks noGrp="1"/>
          </p:cNvSpPr>
          <p:nvPr>
            <p:ph idx="1"/>
          </p:nvPr>
        </p:nvSpPr>
        <p:spPr>
          <a:xfrm>
            <a:off x="342900" y="1536705"/>
            <a:ext cx="12801600" cy="1828800"/>
          </a:xfrm>
        </p:spPr>
        <p:txBody>
          <a:bodyPr>
            <a:normAutofit lnSpcReduction="10000"/>
          </a:bodyPr>
          <a:lstStyle/>
          <a:p>
            <a:pPr marL="0" indent="0">
              <a:lnSpc>
                <a:spcPct val="114000"/>
              </a:lnSpc>
              <a:buNone/>
              <a:defRPr/>
            </a:pPr>
            <a:r>
              <a:rPr lang="en-US" sz="2400" b="1" dirty="0">
                <a:solidFill>
                  <a:srgbClr val="0070C0"/>
                </a:solidFill>
                <a:latin typeface="Arial" pitchFamily="34" charset="0"/>
                <a:cs typeface="Arial" pitchFamily="34" charset="0"/>
              </a:rPr>
              <a:t>Step 3:  Identify The High Value Services Which Need To Be Transformed Into e-Governance</a:t>
            </a:r>
          </a:p>
          <a:p>
            <a:pPr marL="0" indent="0">
              <a:lnSpc>
                <a:spcPct val="114000"/>
              </a:lnSpc>
              <a:buNone/>
              <a:defRPr/>
            </a:pPr>
            <a:r>
              <a:rPr lang="en-US" sz="2300" b="1" dirty="0">
                <a:solidFill>
                  <a:srgbClr val="00B050"/>
                </a:solidFill>
                <a:latin typeface="Arial" pitchFamily="34" charset="0"/>
                <a:cs typeface="Arial" pitchFamily="34" charset="0"/>
              </a:rPr>
              <a:t>Assessment of services to identify those services that once made E-governance-enabled will deliver the maximum value to the ‘department’ and its ‘citizens’</a:t>
            </a:r>
          </a:p>
          <a:p>
            <a:pPr marL="0" indent="0">
              <a:lnSpc>
                <a:spcPct val="114000"/>
              </a:lnSpc>
              <a:buNone/>
              <a:defRPr/>
            </a:pPr>
            <a:endParaRPr lang="en-US" sz="2300" b="1" dirty="0">
              <a:solidFill>
                <a:srgbClr val="00B050"/>
              </a:solidFill>
              <a:latin typeface="Arial" pitchFamily="34" charset="0"/>
              <a:cs typeface="Arial" pitchFamily="34" charset="0"/>
            </a:endParaRPr>
          </a:p>
        </p:txBody>
      </p:sp>
      <p:sp>
        <p:nvSpPr>
          <p:cNvPr id="10" name="Content Placeholder 2"/>
          <p:cNvSpPr txBox="1">
            <a:spLocks/>
          </p:cNvSpPr>
          <p:nvPr/>
        </p:nvSpPr>
        <p:spPr>
          <a:xfrm>
            <a:off x="342900" y="3388776"/>
            <a:ext cx="5943600" cy="4510616"/>
          </a:xfrm>
          <a:prstGeom prst="rect">
            <a:avLst/>
          </a:prstGeom>
        </p:spPr>
        <p:txBody>
          <a:bodyPr vert="horz" lIns="0" tIns="0" rIns="0" bIns="0" rtlCol="0">
            <a:noAutofit/>
          </a:bodyPr>
          <a:lstStyle/>
          <a:p>
            <a:pPr marL="326439" indent="-326439" algn="ctr" defTabSz="1305765" fontAlgn="auto">
              <a:lnSpc>
                <a:spcPct val="114000"/>
              </a:lnSpc>
              <a:spcBef>
                <a:spcPts val="857"/>
              </a:spcBef>
              <a:spcAft>
                <a:spcPts val="0"/>
              </a:spcAft>
              <a:buSzTx/>
              <a:defRPr/>
            </a:pPr>
            <a:r>
              <a:rPr lang="en-US" sz="2300" b="1" u="sng" dirty="0" smtClean="0">
                <a:solidFill>
                  <a:srgbClr val="1C1C1C"/>
                </a:solidFill>
                <a:latin typeface="Arial" pitchFamily="34" charset="0"/>
                <a:cs typeface="Arial" pitchFamily="34" charset="0"/>
              </a:rPr>
              <a:t>Department Value Measures </a:t>
            </a:r>
          </a:p>
          <a:p>
            <a:pPr marL="326439" indent="-326439" defTabSz="1305765" fontAlgn="auto">
              <a:lnSpc>
                <a:spcPct val="114000"/>
              </a:lnSpc>
              <a:spcBef>
                <a:spcPts val="857"/>
              </a:spcBef>
              <a:spcAft>
                <a:spcPts val="0"/>
              </a:spcAft>
              <a:buSzTx/>
              <a:defRPr/>
            </a:pPr>
            <a:endParaRPr lang="en-US" sz="2300" dirty="0" smtClean="0">
              <a:solidFill>
                <a:srgbClr val="1C1C1C"/>
              </a:solidFill>
              <a:latin typeface="Arial" pitchFamily="34" charset="0"/>
              <a:cs typeface="Arial" pitchFamily="34" charset="0"/>
            </a:endParaRPr>
          </a:p>
          <a:p>
            <a:pPr marL="326439" indent="-326439" defTabSz="1305765" fontAlgn="auto">
              <a:lnSpc>
                <a:spcPct val="114000"/>
              </a:lnSpc>
              <a:spcBef>
                <a:spcPts val="857"/>
              </a:spcBef>
              <a:spcAft>
                <a:spcPts val="857"/>
              </a:spcAft>
              <a:buSzTx/>
              <a:buFont typeface="Arial" pitchFamily="34" charset="0"/>
              <a:buChar char="•"/>
              <a:defRPr/>
            </a:pPr>
            <a:r>
              <a:rPr lang="en-US" sz="2300" b="1" dirty="0" smtClean="0">
                <a:solidFill>
                  <a:srgbClr val="1C1C1C"/>
                </a:solidFill>
                <a:latin typeface="Arial" pitchFamily="34" charset="0"/>
                <a:cs typeface="Arial" pitchFamily="34" charset="0"/>
              </a:rPr>
              <a:t>Enhancing existing revenues;</a:t>
            </a:r>
          </a:p>
          <a:p>
            <a:pPr marL="326439" indent="-326439" defTabSz="1305765" fontAlgn="auto">
              <a:lnSpc>
                <a:spcPct val="114000"/>
              </a:lnSpc>
              <a:spcBef>
                <a:spcPts val="857"/>
              </a:spcBef>
              <a:spcAft>
                <a:spcPts val="857"/>
              </a:spcAft>
              <a:buSzTx/>
              <a:buFont typeface="Arial" pitchFamily="34" charset="0"/>
              <a:buChar char="•"/>
              <a:defRPr/>
            </a:pPr>
            <a:r>
              <a:rPr lang="en-US" sz="2300" b="1" dirty="0" smtClean="0">
                <a:solidFill>
                  <a:srgbClr val="1C1C1C"/>
                </a:solidFill>
                <a:latin typeface="Arial" pitchFamily="34" charset="0"/>
                <a:cs typeface="Arial" pitchFamily="34" charset="0"/>
              </a:rPr>
              <a:t>Setting up new revenue streams;</a:t>
            </a:r>
          </a:p>
          <a:p>
            <a:pPr marL="326439" indent="-326439" defTabSz="1305765" fontAlgn="auto">
              <a:lnSpc>
                <a:spcPct val="114000"/>
              </a:lnSpc>
              <a:spcBef>
                <a:spcPts val="857"/>
              </a:spcBef>
              <a:spcAft>
                <a:spcPts val="857"/>
              </a:spcAft>
              <a:buSzTx/>
              <a:buFont typeface="Arial" pitchFamily="34" charset="0"/>
              <a:buChar char="•"/>
              <a:defRPr/>
            </a:pPr>
            <a:r>
              <a:rPr lang="en-US" sz="2300" b="1" dirty="0" smtClean="0">
                <a:solidFill>
                  <a:srgbClr val="1C1C1C"/>
                </a:solidFill>
                <a:latin typeface="Arial" pitchFamily="34" charset="0"/>
                <a:cs typeface="Arial" pitchFamily="34" charset="0"/>
              </a:rPr>
              <a:t>Reducing cost of processing transactions; and</a:t>
            </a:r>
          </a:p>
          <a:p>
            <a:pPr marL="326439" indent="-326439" defTabSz="1305765" fontAlgn="auto">
              <a:lnSpc>
                <a:spcPct val="114000"/>
              </a:lnSpc>
              <a:spcBef>
                <a:spcPts val="857"/>
              </a:spcBef>
              <a:spcAft>
                <a:spcPts val="857"/>
              </a:spcAft>
              <a:buSzTx/>
              <a:buFont typeface="Arial" pitchFamily="34" charset="0"/>
              <a:buChar char="•"/>
              <a:defRPr/>
            </a:pPr>
            <a:r>
              <a:rPr lang="en-US" sz="2300" b="1" dirty="0" smtClean="0">
                <a:solidFill>
                  <a:srgbClr val="1C1C1C"/>
                </a:solidFill>
                <a:latin typeface="Arial" pitchFamily="34" charset="0"/>
                <a:cs typeface="Arial" pitchFamily="34" charset="0"/>
              </a:rPr>
              <a:t>Delivering intangible benefits (e.g. boosting the image of the department)</a:t>
            </a:r>
          </a:p>
        </p:txBody>
      </p:sp>
      <p:sp>
        <p:nvSpPr>
          <p:cNvPr id="11" name="Rectangle 10"/>
          <p:cNvSpPr/>
          <p:nvPr/>
        </p:nvSpPr>
        <p:spPr>
          <a:xfrm>
            <a:off x="6400800" y="3327399"/>
            <a:ext cx="6972300" cy="5282620"/>
          </a:xfrm>
          <a:prstGeom prst="rect">
            <a:avLst/>
          </a:prstGeom>
        </p:spPr>
        <p:txBody>
          <a:bodyPr wrap="square" lIns="130575" tIns="65288" rIns="130575" bIns="65288">
            <a:spAutoFit/>
          </a:bodyPr>
          <a:lstStyle/>
          <a:p>
            <a:pPr marL="326439" indent="-326439" algn="ctr">
              <a:lnSpc>
                <a:spcPct val="114000"/>
              </a:lnSpc>
              <a:spcBef>
                <a:spcPts val="857"/>
              </a:spcBef>
            </a:pPr>
            <a:r>
              <a:rPr lang="en-US" sz="2300" b="1" u="sng" dirty="0" smtClean="0">
                <a:solidFill>
                  <a:srgbClr val="1C1C1C"/>
                </a:solidFill>
                <a:latin typeface="Arial" pitchFamily="34" charset="0"/>
                <a:cs typeface="Arial" pitchFamily="34" charset="0"/>
              </a:rPr>
              <a:t>Citizen Value </a:t>
            </a:r>
            <a:r>
              <a:rPr lang="en-US" sz="2300" b="1" u="sng" dirty="0">
                <a:solidFill>
                  <a:srgbClr val="1C1C1C"/>
                </a:solidFill>
                <a:latin typeface="Arial" pitchFamily="34" charset="0"/>
                <a:cs typeface="Arial" pitchFamily="34" charset="0"/>
              </a:rPr>
              <a:t>Measures</a:t>
            </a:r>
          </a:p>
          <a:p>
            <a:pPr marL="326439" indent="-326439">
              <a:lnSpc>
                <a:spcPct val="114000"/>
              </a:lnSpc>
              <a:spcBef>
                <a:spcPts val="857"/>
              </a:spcBef>
              <a:buFont typeface="Arial" pitchFamily="34" charset="0"/>
              <a:buChar char="•"/>
              <a:defRPr/>
            </a:pPr>
            <a:endParaRPr lang="en-US" sz="2300" dirty="0">
              <a:solidFill>
                <a:srgbClr val="1C1C1C"/>
              </a:solidFill>
              <a:cs typeface="Arial" pitchFamily="34" charset="0"/>
            </a:endParaRPr>
          </a:p>
          <a:p>
            <a:pPr marL="326439" indent="-326439">
              <a:lnSpc>
                <a:spcPct val="114000"/>
              </a:lnSpc>
              <a:spcBef>
                <a:spcPts val="857"/>
              </a:spcBef>
              <a:spcAft>
                <a:spcPts val="857"/>
              </a:spcAft>
              <a:buFont typeface="Arial" pitchFamily="34" charset="0"/>
              <a:buChar char="•"/>
            </a:pPr>
            <a:r>
              <a:rPr lang="en-US" sz="2300" b="1" dirty="0">
                <a:solidFill>
                  <a:srgbClr val="1C1C1C"/>
                </a:solidFill>
                <a:latin typeface="Arial" pitchFamily="34" charset="0"/>
                <a:cs typeface="Arial" pitchFamily="34" charset="0"/>
              </a:rPr>
              <a:t>Minimizing the number of customer </a:t>
            </a:r>
            <a:r>
              <a:rPr lang="en-US" sz="2300" b="1" dirty="0" smtClean="0">
                <a:solidFill>
                  <a:srgbClr val="1C1C1C"/>
                </a:solidFill>
                <a:latin typeface="Arial" pitchFamily="34" charset="0"/>
                <a:cs typeface="Arial" pitchFamily="34" charset="0"/>
              </a:rPr>
              <a:t>visits</a:t>
            </a:r>
            <a:endParaRPr lang="en-US" sz="2300" b="1" dirty="0">
              <a:solidFill>
                <a:srgbClr val="1C1C1C"/>
              </a:solidFill>
              <a:latin typeface="Arial" pitchFamily="34" charset="0"/>
              <a:cs typeface="Arial" pitchFamily="34" charset="0"/>
            </a:endParaRPr>
          </a:p>
          <a:p>
            <a:pPr marL="326439" indent="-326439">
              <a:lnSpc>
                <a:spcPct val="114000"/>
              </a:lnSpc>
              <a:spcBef>
                <a:spcPts val="857"/>
              </a:spcBef>
              <a:spcAft>
                <a:spcPts val="857"/>
              </a:spcAft>
              <a:buFont typeface="Arial" pitchFamily="34" charset="0"/>
              <a:buChar char="•"/>
            </a:pPr>
            <a:r>
              <a:rPr lang="en-US" sz="2300" b="1" dirty="0">
                <a:solidFill>
                  <a:srgbClr val="1C1C1C"/>
                </a:solidFill>
                <a:latin typeface="Arial" pitchFamily="34" charset="0"/>
                <a:cs typeface="Arial" pitchFamily="34" charset="0"/>
              </a:rPr>
              <a:t>Reducing the time required </a:t>
            </a:r>
            <a:r>
              <a:rPr lang="en-US" sz="2300" b="1" dirty="0" smtClean="0">
                <a:solidFill>
                  <a:srgbClr val="1C1C1C"/>
                </a:solidFill>
                <a:latin typeface="Arial" pitchFamily="34" charset="0"/>
                <a:cs typeface="Arial" pitchFamily="34" charset="0"/>
              </a:rPr>
              <a:t>for service</a:t>
            </a:r>
            <a:endParaRPr lang="en-US" sz="2300" b="1" dirty="0">
              <a:solidFill>
                <a:srgbClr val="1C1C1C"/>
              </a:solidFill>
              <a:latin typeface="Arial" pitchFamily="34" charset="0"/>
              <a:cs typeface="Arial" pitchFamily="34" charset="0"/>
            </a:endParaRPr>
          </a:p>
          <a:p>
            <a:pPr marL="326439" indent="-326439">
              <a:lnSpc>
                <a:spcPct val="114000"/>
              </a:lnSpc>
              <a:spcBef>
                <a:spcPts val="857"/>
              </a:spcBef>
              <a:spcAft>
                <a:spcPts val="857"/>
              </a:spcAft>
              <a:buFont typeface="Arial" pitchFamily="34" charset="0"/>
              <a:buChar char="•"/>
            </a:pPr>
            <a:r>
              <a:rPr lang="en-US" sz="2300" b="1" dirty="0" smtClean="0">
                <a:solidFill>
                  <a:srgbClr val="1C1C1C"/>
                </a:solidFill>
                <a:latin typeface="Arial" pitchFamily="34" charset="0"/>
                <a:cs typeface="Arial" pitchFamily="34" charset="0"/>
              </a:rPr>
              <a:t>Reducing </a:t>
            </a:r>
            <a:r>
              <a:rPr lang="en-US" sz="2300" b="1" dirty="0">
                <a:solidFill>
                  <a:srgbClr val="1C1C1C"/>
                </a:solidFill>
                <a:latin typeface="Arial" pitchFamily="34" charset="0"/>
                <a:cs typeface="Arial" pitchFamily="34" charset="0"/>
              </a:rPr>
              <a:t>the fees and charges associated with a service;</a:t>
            </a:r>
          </a:p>
          <a:p>
            <a:pPr marL="326439" indent="-326439">
              <a:lnSpc>
                <a:spcPct val="114000"/>
              </a:lnSpc>
              <a:spcBef>
                <a:spcPts val="857"/>
              </a:spcBef>
              <a:spcAft>
                <a:spcPts val="857"/>
              </a:spcAft>
              <a:buFont typeface="Arial" pitchFamily="34" charset="0"/>
              <a:buChar char="•"/>
            </a:pPr>
            <a:r>
              <a:rPr lang="en-US" sz="2300" b="1" dirty="0">
                <a:solidFill>
                  <a:srgbClr val="1C1C1C"/>
                </a:solidFill>
                <a:latin typeface="Arial" pitchFamily="34" charset="0"/>
                <a:cs typeface="Arial" pitchFamily="34" charset="0"/>
              </a:rPr>
              <a:t>Reducing the time spent by the customer to follow-up and track the </a:t>
            </a:r>
            <a:r>
              <a:rPr lang="en-US" sz="2300" b="1" dirty="0" smtClean="0">
                <a:solidFill>
                  <a:srgbClr val="1C1C1C"/>
                </a:solidFill>
                <a:latin typeface="Arial" pitchFamily="34" charset="0"/>
                <a:cs typeface="Arial" pitchFamily="34" charset="0"/>
              </a:rPr>
              <a:t>progress</a:t>
            </a:r>
            <a:endParaRPr lang="en-US" sz="2300" b="1" dirty="0">
              <a:solidFill>
                <a:srgbClr val="1C1C1C"/>
              </a:solidFill>
              <a:latin typeface="Arial" pitchFamily="34" charset="0"/>
              <a:cs typeface="Arial" pitchFamily="34" charset="0"/>
            </a:endParaRPr>
          </a:p>
          <a:p>
            <a:pPr marL="326439" indent="-326439">
              <a:lnSpc>
                <a:spcPct val="114000"/>
              </a:lnSpc>
              <a:spcBef>
                <a:spcPts val="857"/>
              </a:spcBef>
              <a:spcAft>
                <a:spcPts val="857"/>
              </a:spcAft>
              <a:buFont typeface="Arial" pitchFamily="34" charset="0"/>
              <a:buChar char="•"/>
            </a:pPr>
            <a:r>
              <a:rPr lang="en-US" sz="2300" b="1" dirty="0">
                <a:solidFill>
                  <a:srgbClr val="1C1C1C"/>
                </a:solidFill>
                <a:latin typeface="Arial" pitchFamily="34" charset="0"/>
                <a:cs typeface="Arial" pitchFamily="34" charset="0"/>
              </a:rPr>
              <a:t>Reducing the time spend by the customer to file complaints, comments and suggestions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9144000" y="3149600"/>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5700" dirty="0" smtClean="0">
                <a:latin typeface="Arial" pitchFamily="34" charset="0"/>
                <a:cs typeface="Arial" pitchFamily="34" charset="0"/>
              </a:rPr>
              <a:t>2</a:t>
            </a:r>
            <a:endParaRPr lang="en-US" sz="5700" dirty="0">
              <a:latin typeface="Arial" pitchFamily="34" charset="0"/>
              <a:cs typeface="Arial" pitchFamily="34" charset="0"/>
            </a:endParaRPr>
          </a:p>
        </p:txBody>
      </p:sp>
      <p:sp>
        <p:nvSpPr>
          <p:cNvPr id="5" name="Rectangle 4"/>
          <p:cNvSpPr/>
          <p:nvPr/>
        </p:nvSpPr>
        <p:spPr>
          <a:xfrm>
            <a:off x="11315700" y="3149600"/>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5700" dirty="0" smtClean="0">
                <a:latin typeface="Arial" pitchFamily="34" charset="0"/>
                <a:cs typeface="Arial" pitchFamily="34" charset="0"/>
              </a:rPr>
              <a:t>1</a:t>
            </a:r>
            <a:endParaRPr lang="en-US" sz="5700" dirty="0">
              <a:latin typeface="Arial" pitchFamily="34" charset="0"/>
              <a:cs typeface="Arial" pitchFamily="34" charset="0"/>
            </a:endParaRPr>
          </a:p>
        </p:txBody>
      </p:sp>
      <p:sp>
        <p:nvSpPr>
          <p:cNvPr id="6" name="Rectangle 5"/>
          <p:cNvSpPr/>
          <p:nvPr/>
        </p:nvSpPr>
        <p:spPr>
          <a:xfrm>
            <a:off x="11315700" y="4978400"/>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5700" dirty="0" smtClean="0">
                <a:latin typeface="Arial" pitchFamily="34" charset="0"/>
                <a:cs typeface="Arial" pitchFamily="34" charset="0"/>
              </a:rPr>
              <a:t>3</a:t>
            </a:r>
            <a:endParaRPr lang="en-US" sz="5700" dirty="0">
              <a:latin typeface="Arial" pitchFamily="34" charset="0"/>
              <a:cs typeface="Arial" pitchFamily="34" charset="0"/>
            </a:endParaRPr>
          </a:p>
        </p:txBody>
      </p:sp>
      <p:sp>
        <p:nvSpPr>
          <p:cNvPr id="7" name="Rectangle 6"/>
          <p:cNvSpPr/>
          <p:nvPr/>
        </p:nvSpPr>
        <p:spPr>
          <a:xfrm>
            <a:off x="9144000" y="4978400"/>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5700" dirty="0" smtClean="0">
                <a:latin typeface="Arial" pitchFamily="34" charset="0"/>
                <a:cs typeface="Arial" pitchFamily="34" charset="0"/>
              </a:rPr>
              <a:t>4</a:t>
            </a:r>
            <a:endParaRPr lang="en-US" sz="5700" dirty="0">
              <a:latin typeface="Arial" pitchFamily="34" charset="0"/>
              <a:cs typeface="Arial" pitchFamily="34" charset="0"/>
            </a:endParaRPr>
          </a:p>
        </p:txBody>
      </p:sp>
      <p:sp>
        <p:nvSpPr>
          <p:cNvPr id="8" name="Up Arrow 7"/>
          <p:cNvSpPr/>
          <p:nvPr/>
        </p:nvSpPr>
        <p:spPr>
          <a:xfrm>
            <a:off x="8115300" y="3149600"/>
            <a:ext cx="800100" cy="3251200"/>
          </a:xfrm>
          <a:prstGeom prst="upArrow">
            <a:avLst/>
          </a:prstGeom>
        </p:spPr>
        <p:style>
          <a:lnRef idx="0">
            <a:schemeClr val="accent1"/>
          </a:lnRef>
          <a:fillRef idx="3">
            <a:schemeClr val="accent1"/>
          </a:fillRef>
          <a:effectRef idx="3">
            <a:schemeClr val="accent1"/>
          </a:effectRef>
          <a:fontRef idx="minor">
            <a:schemeClr val="lt1"/>
          </a:fontRef>
        </p:style>
        <p:txBody>
          <a:bodyPr vert="vert" lIns="130575" tIns="65288" rIns="130575" bIns="65288" anchor="ctr"/>
          <a:lstStyle/>
          <a:p>
            <a:pPr algn="ctr">
              <a:defRPr/>
            </a:pPr>
            <a:r>
              <a:rPr lang="en-US" b="1" dirty="0"/>
              <a:t>Value to Citizen</a:t>
            </a:r>
          </a:p>
        </p:txBody>
      </p:sp>
      <p:sp>
        <p:nvSpPr>
          <p:cNvPr id="9" name="Up Arrow 8"/>
          <p:cNvSpPr/>
          <p:nvPr/>
        </p:nvSpPr>
        <p:spPr>
          <a:xfrm rot="5400000">
            <a:off x="10788650" y="4959350"/>
            <a:ext cx="711200" cy="4000500"/>
          </a:xfrm>
          <a:prstGeom prst="upArrow">
            <a:avLst/>
          </a:prstGeom>
        </p:spPr>
        <p:style>
          <a:lnRef idx="0">
            <a:schemeClr val="accent1"/>
          </a:lnRef>
          <a:fillRef idx="3">
            <a:schemeClr val="accent1"/>
          </a:fillRef>
          <a:effectRef idx="3">
            <a:schemeClr val="accent1"/>
          </a:effectRef>
          <a:fontRef idx="minor">
            <a:schemeClr val="lt1"/>
          </a:fontRef>
        </p:style>
        <p:txBody>
          <a:bodyPr vert="vert270" lIns="130575" tIns="65288" rIns="130575" bIns="65288" anchor="ctr"/>
          <a:lstStyle/>
          <a:p>
            <a:pPr algn="ctr">
              <a:defRPr/>
            </a:pPr>
            <a:r>
              <a:rPr lang="en-US" b="1" dirty="0"/>
              <a:t>Value to Department</a:t>
            </a:r>
          </a:p>
        </p:txBody>
      </p:sp>
      <p:sp>
        <p:nvSpPr>
          <p:cNvPr id="10" name="TextBox 9"/>
          <p:cNvSpPr txBox="1"/>
          <p:nvPr/>
        </p:nvSpPr>
        <p:spPr>
          <a:xfrm>
            <a:off x="228600" y="2262723"/>
            <a:ext cx="7315200" cy="3843124"/>
          </a:xfrm>
          <a:prstGeom prst="rect">
            <a:avLst/>
          </a:prstGeom>
          <a:noFill/>
        </p:spPr>
        <p:txBody>
          <a:bodyPr lIns="130575" tIns="65288" rIns="130575" bIns="65288">
            <a:spAutoFit/>
          </a:bodyPr>
          <a:lstStyle/>
          <a:p>
            <a:pPr algn="just">
              <a:spcAft>
                <a:spcPts val="1429"/>
              </a:spcAft>
              <a:defRPr/>
            </a:pPr>
            <a:r>
              <a:rPr lang="en-US" sz="2300" b="1" dirty="0">
                <a:solidFill>
                  <a:srgbClr val="1C1C1C"/>
                </a:solidFill>
              </a:rPr>
              <a:t>Measures for Value to Citizen</a:t>
            </a:r>
          </a:p>
          <a:p>
            <a:pPr marL="487396" indent="-487396" algn="just">
              <a:spcAft>
                <a:spcPts val="857"/>
              </a:spcAft>
              <a:buFont typeface="Arial" pitchFamily="34" charset="0"/>
              <a:buChar char="•"/>
              <a:defRPr/>
            </a:pPr>
            <a:r>
              <a:rPr lang="en-US" sz="2300" b="1" dirty="0">
                <a:solidFill>
                  <a:srgbClr val="1C1C1C"/>
                </a:solidFill>
              </a:rPr>
              <a:t>Minimizing the number of customer visits to the department</a:t>
            </a:r>
          </a:p>
          <a:p>
            <a:pPr marL="487396" indent="-487396" algn="just">
              <a:spcAft>
                <a:spcPts val="857"/>
              </a:spcAft>
              <a:buFont typeface="Arial" pitchFamily="34" charset="0"/>
              <a:buChar char="•"/>
              <a:defRPr/>
            </a:pPr>
            <a:r>
              <a:rPr lang="en-US" sz="2300" b="1" dirty="0">
                <a:solidFill>
                  <a:srgbClr val="1C1C1C"/>
                </a:solidFill>
              </a:rPr>
              <a:t>Reducing the time required to deliver a service</a:t>
            </a:r>
          </a:p>
          <a:p>
            <a:pPr marL="487396" indent="-487396" algn="just">
              <a:spcAft>
                <a:spcPts val="857"/>
              </a:spcAft>
              <a:buFont typeface="Arial" pitchFamily="34" charset="0"/>
              <a:buChar char="•"/>
              <a:defRPr/>
            </a:pPr>
            <a:r>
              <a:rPr lang="en-US" sz="2300" b="1" dirty="0">
                <a:solidFill>
                  <a:srgbClr val="1C1C1C"/>
                </a:solidFill>
              </a:rPr>
              <a:t>Reducing the time spent by the customer for follow-up and track progress of the requested service</a:t>
            </a:r>
          </a:p>
          <a:p>
            <a:pPr marL="487396" indent="-487396" algn="just">
              <a:spcAft>
                <a:spcPts val="857"/>
              </a:spcAft>
              <a:buFont typeface="Arial" pitchFamily="34" charset="0"/>
              <a:buChar char="•"/>
              <a:defRPr/>
            </a:pPr>
            <a:r>
              <a:rPr lang="en-US" sz="2300" b="1" dirty="0">
                <a:solidFill>
                  <a:srgbClr val="1C1C1C"/>
                </a:solidFill>
              </a:rPr>
              <a:t>Reducing the time spent by the customer to file complaints.</a:t>
            </a:r>
          </a:p>
        </p:txBody>
      </p:sp>
      <p:sp>
        <p:nvSpPr>
          <p:cNvPr id="11" name="TextBox 10"/>
          <p:cNvSpPr txBox="1"/>
          <p:nvPr/>
        </p:nvSpPr>
        <p:spPr>
          <a:xfrm>
            <a:off x="342911" y="6096003"/>
            <a:ext cx="6623134" cy="1957992"/>
          </a:xfrm>
          <a:prstGeom prst="rect">
            <a:avLst/>
          </a:prstGeom>
          <a:noFill/>
        </p:spPr>
        <p:txBody>
          <a:bodyPr wrap="none" lIns="130575" tIns="65288" rIns="130575" bIns="65288">
            <a:spAutoFit/>
          </a:bodyPr>
          <a:lstStyle/>
          <a:p>
            <a:pPr>
              <a:spcAft>
                <a:spcPts val="1429"/>
              </a:spcAft>
              <a:defRPr/>
            </a:pPr>
            <a:r>
              <a:rPr lang="en-US" sz="2300" b="1" dirty="0">
                <a:solidFill>
                  <a:srgbClr val="1C1C1C"/>
                </a:solidFill>
              </a:rPr>
              <a:t>Measures for Value to Department</a:t>
            </a:r>
          </a:p>
          <a:p>
            <a:pPr marL="487396" indent="-487396">
              <a:spcAft>
                <a:spcPts val="857"/>
              </a:spcAft>
              <a:buFont typeface="Arial" pitchFamily="34" charset="0"/>
              <a:buChar char="•"/>
              <a:defRPr/>
            </a:pPr>
            <a:r>
              <a:rPr lang="en-US" sz="2300" b="1" dirty="0">
                <a:solidFill>
                  <a:srgbClr val="1C1C1C"/>
                </a:solidFill>
              </a:rPr>
              <a:t>Reducing cost of processing transactions</a:t>
            </a:r>
          </a:p>
          <a:p>
            <a:pPr marL="487396" indent="-487396">
              <a:spcAft>
                <a:spcPts val="857"/>
              </a:spcAft>
              <a:buFont typeface="Arial" pitchFamily="34" charset="0"/>
              <a:buChar char="•"/>
              <a:defRPr/>
            </a:pPr>
            <a:r>
              <a:rPr lang="en-US" sz="2300" b="1" dirty="0">
                <a:solidFill>
                  <a:srgbClr val="1C1C1C"/>
                </a:solidFill>
              </a:rPr>
              <a:t>Delivering intangible benefits</a:t>
            </a:r>
          </a:p>
          <a:p>
            <a:pPr marL="487396" indent="-487396">
              <a:spcAft>
                <a:spcPts val="857"/>
              </a:spcAft>
              <a:buFont typeface="Arial" pitchFamily="34" charset="0"/>
              <a:buChar char="•"/>
              <a:defRPr/>
            </a:pPr>
            <a:r>
              <a:rPr lang="en-US" sz="2300" b="1" dirty="0">
                <a:solidFill>
                  <a:srgbClr val="1C1C1C"/>
                </a:solidFill>
              </a:rPr>
              <a:t>Increase transaction volumes</a:t>
            </a:r>
          </a:p>
        </p:txBody>
      </p:sp>
      <p:sp>
        <p:nvSpPr>
          <p:cNvPr id="15" name="Title 1"/>
          <p:cNvSpPr>
            <a:spLocks noGrp="1"/>
          </p:cNvSpPr>
          <p:nvPr>
            <p:ph type="title"/>
          </p:nvPr>
        </p:nvSpPr>
        <p:spPr>
          <a:xfrm>
            <a:off x="457200" y="366193"/>
            <a:ext cx="12458700" cy="853017"/>
          </a:xfrm>
        </p:spPr>
        <p:txBody>
          <a:bodyPr vert="horz" lIns="0" tIns="0" rIns="0" bIns="0" rtlCol="0" anchor="t" anchorCtr="0">
            <a:noAutofit/>
          </a:bodyPr>
          <a:lstStyle/>
          <a:p>
            <a:pPr>
              <a:defRPr/>
            </a:pPr>
            <a:r>
              <a:rPr lang="en-US" sz="4800" b="1" kern="1200" dirty="0" smtClean="0">
                <a:solidFill>
                  <a:srgbClr val="C00000"/>
                </a:solidFill>
              </a:rPr>
              <a:t>Service Prioritization Framework</a:t>
            </a:r>
          </a:p>
        </p:txBody>
      </p:sp>
      <p:sp>
        <p:nvSpPr>
          <p:cNvPr id="16" name="Content Placeholder 2"/>
          <p:cNvSpPr>
            <a:spLocks noGrp="1"/>
          </p:cNvSpPr>
          <p:nvPr>
            <p:ph idx="1"/>
          </p:nvPr>
        </p:nvSpPr>
        <p:spPr>
          <a:xfrm>
            <a:off x="342900" y="1219200"/>
            <a:ext cx="12801600" cy="812800"/>
          </a:xfrm>
        </p:spPr>
        <p:txBody>
          <a:bodyPr>
            <a:noAutofit/>
          </a:bodyPr>
          <a:lstStyle/>
          <a:p>
            <a:pPr marL="0" indent="0">
              <a:buNone/>
              <a:defRPr/>
            </a:pPr>
            <a:r>
              <a:rPr lang="en-US" sz="2800" b="1" dirty="0">
                <a:solidFill>
                  <a:srgbClr val="0070C0"/>
                </a:solidFill>
                <a:latin typeface="Arial" pitchFamily="34" charset="0"/>
                <a:cs typeface="Arial" pitchFamily="34" charset="0"/>
              </a:rPr>
              <a:t>Step 3:  Identify The High Value Services Which Need To Be Transformed Into e-Governance</a:t>
            </a:r>
            <a:endParaRPr lang="en-US" sz="2800"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366193"/>
            <a:ext cx="12458700" cy="853017"/>
          </a:xfrm>
        </p:spPr>
        <p:txBody>
          <a:bodyPr vert="horz" lIns="0" tIns="0" rIns="0" bIns="0" rtlCol="0" anchor="t" anchorCtr="0">
            <a:noAutofit/>
          </a:bodyPr>
          <a:lstStyle/>
          <a:p>
            <a:pPr>
              <a:defRPr/>
            </a:pPr>
            <a:r>
              <a:rPr lang="en-US" sz="4800" b="1" kern="1200" dirty="0" smtClean="0">
                <a:solidFill>
                  <a:srgbClr val="C00000"/>
                </a:solidFill>
              </a:rPr>
              <a:t>Service Prioritization Framework</a:t>
            </a:r>
          </a:p>
        </p:txBody>
      </p:sp>
      <p:sp>
        <p:nvSpPr>
          <p:cNvPr id="3" name="Content Placeholder 2"/>
          <p:cNvSpPr>
            <a:spLocks noGrp="1"/>
          </p:cNvSpPr>
          <p:nvPr>
            <p:ph idx="1"/>
          </p:nvPr>
        </p:nvSpPr>
        <p:spPr>
          <a:xfrm>
            <a:off x="457200" y="1524000"/>
            <a:ext cx="12344400" cy="5683624"/>
          </a:xfrm>
        </p:spPr>
        <p:txBody>
          <a:bodyPr>
            <a:normAutofit lnSpcReduction="10000"/>
          </a:bodyPr>
          <a:lstStyle/>
          <a:p>
            <a:pPr algn="just">
              <a:spcBef>
                <a:spcPts val="857"/>
              </a:spcBef>
              <a:spcAft>
                <a:spcPts val="857"/>
              </a:spcAft>
              <a:buNone/>
              <a:defRPr/>
            </a:pPr>
            <a:r>
              <a:rPr lang="en-US" sz="3200" b="1" dirty="0">
                <a:solidFill>
                  <a:srgbClr val="0070C0"/>
                </a:solidFill>
                <a:latin typeface="Arial" pitchFamily="34" charset="0"/>
                <a:cs typeface="Arial" pitchFamily="34" charset="0"/>
              </a:rPr>
              <a:t>Step 4: Prioritize The Implementation of The High Value Services</a:t>
            </a:r>
          </a:p>
          <a:p>
            <a:pPr algn="just">
              <a:spcBef>
                <a:spcPts val="857"/>
              </a:spcBef>
              <a:spcAft>
                <a:spcPts val="857"/>
              </a:spcAft>
              <a:buNone/>
              <a:defRPr/>
            </a:pPr>
            <a:endParaRPr lang="en-US" sz="3400" b="1" dirty="0">
              <a:solidFill>
                <a:srgbClr val="1C1C1C"/>
              </a:solidFill>
              <a:latin typeface="Arial" pitchFamily="34" charset="0"/>
              <a:cs typeface="Arial" pitchFamily="34" charset="0"/>
            </a:endParaRPr>
          </a:p>
          <a:p>
            <a:pPr marL="503263" indent="-503263" algn="just">
              <a:spcBef>
                <a:spcPts val="857"/>
              </a:spcBef>
              <a:spcAft>
                <a:spcPts val="857"/>
              </a:spcAft>
              <a:defRPr/>
            </a:pPr>
            <a:r>
              <a:rPr lang="en-US" sz="3400" b="1" dirty="0">
                <a:solidFill>
                  <a:srgbClr val="1C1C1C"/>
                </a:solidFill>
                <a:latin typeface="Arial" pitchFamily="34" charset="0"/>
                <a:cs typeface="Arial" pitchFamily="34" charset="0"/>
              </a:rPr>
              <a:t>Identify when to implement each of the high value services identified for the department</a:t>
            </a:r>
          </a:p>
          <a:p>
            <a:pPr marL="0" indent="0" algn="just">
              <a:spcBef>
                <a:spcPts val="857"/>
              </a:spcBef>
              <a:spcAft>
                <a:spcPts val="857"/>
              </a:spcAft>
              <a:buNone/>
              <a:defRPr/>
            </a:pPr>
            <a:endParaRPr lang="en-US" sz="3400" b="1" dirty="0">
              <a:solidFill>
                <a:srgbClr val="1C1C1C"/>
              </a:solidFill>
              <a:latin typeface="Arial" pitchFamily="34" charset="0"/>
              <a:cs typeface="Arial" pitchFamily="34" charset="0"/>
            </a:endParaRPr>
          </a:p>
          <a:p>
            <a:pPr marL="503263" indent="-503263" algn="just">
              <a:spcBef>
                <a:spcPts val="857"/>
              </a:spcBef>
              <a:spcAft>
                <a:spcPts val="857"/>
              </a:spcAft>
              <a:defRPr/>
            </a:pPr>
            <a:r>
              <a:rPr lang="en-US" sz="3400" b="1" dirty="0">
                <a:solidFill>
                  <a:srgbClr val="1C1C1C"/>
                </a:solidFill>
                <a:latin typeface="Arial" pitchFamily="34" charset="0"/>
                <a:cs typeface="Arial" pitchFamily="34" charset="0"/>
              </a:rPr>
              <a:t>The implementation priority for each high value service was defined based on the analysis of service visibility and service complexity</a:t>
            </a:r>
          </a:p>
          <a:p>
            <a:pPr marL="0" indent="0" algn="just">
              <a:spcBef>
                <a:spcPts val="857"/>
              </a:spcBef>
              <a:spcAft>
                <a:spcPts val="857"/>
              </a:spcAft>
              <a:buNone/>
              <a:defRPr/>
            </a:pPr>
            <a:endParaRPr lang="en-US" sz="3400" dirty="0">
              <a:solidFill>
                <a:srgbClr val="1C1C1C"/>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03210"/>
            <a:ext cx="12458700" cy="853017"/>
          </a:xfrm>
        </p:spPr>
        <p:txBody>
          <a:bodyPr anchor="ctr">
            <a:noAutofit/>
          </a:bodyPr>
          <a:lstStyle/>
          <a:p>
            <a:pPr>
              <a:defRPr/>
            </a:pPr>
            <a:r>
              <a:rPr lang="en-US" sz="4800" b="1" kern="1200" dirty="0" smtClean="0">
                <a:solidFill>
                  <a:srgbClr val="C00000"/>
                </a:solidFill>
              </a:rPr>
              <a:t>What is ‘Vision’?</a:t>
            </a:r>
          </a:p>
        </p:txBody>
      </p:sp>
      <p:sp>
        <p:nvSpPr>
          <p:cNvPr id="19458" name="Content Placeholder 2"/>
          <p:cNvSpPr>
            <a:spLocks noGrp="1"/>
          </p:cNvSpPr>
          <p:nvPr>
            <p:ph idx="1"/>
          </p:nvPr>
        </p:nvSpPr>
        <p:spPr>
          <a:xfrm>
            <a:off x="611841" y="2061884"/>
            <a:ext cx="12344400" cy="7082116"/>
          </a:xfrm>
        </p:spPr>
        <p:txBody>
          <a:bodyPr>
            <a:noAutofit/>
          </a:bodyPr>
          <a:lstStyle/>
          <a:p>
            <a:pPr marL="498729" indent="-498729" algn="just">
              <a:lnSpc>
                <a:spcPct val="120000"/>
              </a:lnSpc>
              <a:spcBef>
                <a:spcPts val="857"/>
              </a:spcBef>
              <a:spcAft>
                <a:spcPts val="857"/>
              </a:spcAft>
              <a:buFont typeface="Arial" charset="0"/>
              <a:buChar char="•"/>
            </a:pPr>
            <a:r>
              <a:rPr lang="en-US" sz="2800" b="1" dirty="0">
                <a:solidFill>
                  <a:srgbClr val="1C1C1C"/>
                </a:solidFill>
                <a:cs typeface="Arial" charset="0"/>
              </a:rPr>
              <a:t>Before embarking on GPR initiative, make sure you have a vision that provides a roadmap and guidance for the GPR exercise</a:t>
            </a:r>
          </a:p>
          <a:p>
            <a:pPr marL="498729" indent="-498729" algn="just">
              <a:lnSpc>
                <a:spcPct val="120000"/>
              </a:lnSpc>
              <a:spcBef>
                <a:spcPts val="857"/>
              </a:spcBef>
              <a:spcAft>
                <a:spcPts val="857"/>
              </a:spcAft>
              <a:buFont typeface="Arial" charset="0"/>
              <a:buChar char="•"/>
            </a:pPr>
            <a:r>
              <a:rPr lang="en-US" sz="2800" b="1" dirty="0">
                <a:solidFill>
                  <a:srgbClr val="1C1C1C"/>
                </a:solidFill>
                <a:cs typeface="Arial" charset="0"/>
              </a:rPr>
              <a:t>A vision statement takes into account the current status of the organization, and serves to point the direction of where the organization wishes to go</a:t>
            </a:r>
          </a:p>
          <a:p>
            <a:pPr marL="498729" indent="-498729" algn="just">
              <a:lnSpc>
                <a:spcPct val="120000"/>
              </a:lnSpc>
              <a:spcBef>
                <a:spcPts val="857"/>
              </a:spcBef>
              <a:spcAft>
                <a:spcPts val="857"/>
              </a:spcAft>
              <a:buFont typeface="Arial" charset="0"/>
              <a:buChar char="•"/>
            </a:pPr>
            <a:r>
              <a:rPr lang="en-US" sz="2800" b="1" dirty="0">
                <a:solidFill>
                  <a:srgbClr val="1C1C1C"/>
                </a:solidFill>
                <a:cs typeface="Arial" charset="0"/>
              </a:rPr>
              <a:t>The vision statement provides the direction for the organization, while not inhibiting the approach or strategy to reach the desired goal</a:t>
            </a:r>
          </a:p>
          <a:p>
            <a:pPr marL="498729" indent="-498729" algn="just">
              <a:lnSpc>
                <a:spcPct val="120000"/>
              </a:lnSpc>
              <a:spcBef>
                <a:spcPts val="857"/>
              </a:spcBef>
              <a:spcAft>
                <a:spcPts val="857"/>
              </a:spcAft>
              <a:buFont typeface="Arial" charset="0"/>
              <a:buChar char="•"/>
            </a:pPr>
            <a:r>
              <a:rPr lang="en-US" sz="2800" b="1" dirty="0">
                <a:solidFill>
                  <a:srgbClr val="1C1C1C"/>
                </a:solidFill>
                <a:cs typeface="Arial" charset="0"/>
              </a:rPr>
              <a:t>Vision is about ‘what’ will be achieved through GPR</a:t>
            </a:r>
          </a:p>
          <a:p>
            <a:pPr marL="491931" indent="-491931">
              <a:lnSpc>
                <a:spcPct val="120000"/>
              </a:lnSpc>
              <a:spcBef>
                <a:spcPts val="857"/>
              </a:spcBef>
              <a:spcAft>
                <a:spcPts val="857"/>
              </a:spcAft>
              <a:defRPr/>
            </a:pPr>
            <a:r>
              <a:rPr lang="en-CA" sz="2800" b="1" dirty="0">
                <a:solidFill>
                  <a:srgbClr val="1C1C1C"/>
                </a:solidFill>
                <a:cs typeface="Arial" pitchFamily="34" charset="0"/>
              </a:rPr>
              <a:t>To provide direction and guidance to the GPR</a:t>
            </a:r>
          </a:p>
          <a:p>
            <a:pPr marL="491931" indent="-491931">
              <a:lnSpc>
                <a:spcPct val="120000"/>
              </a:lnSpc>
              <a:spcBef>
                <a:spcPts val="857"/>
              </a:spcBef>
              <a:spcAft>
                <a:spcPts val="857"/>
              </a:spcAft>
              <a:defRPr/>
            </a:pPr>
            <a:r>
              <a:rPr lang="en-CA" sz="2800" b="1" dirty="0">
                <a:solidFill>
                  <a:srgbClr val="1C1C1C"/>
                </a:solidFill>
                <a:cs typeface="Arial" pitchFamily="34" charset="0"/>
              </a:rPr>
              <a:t>To clearly identify the clear and measurable benefits from performing GPR</a:t>
            </a:r>
          </a:p>
          <a:p>
            <a:pPr marL="491931" indent="-491931">
              <a:lnSpc>
                <a:spcPct val="120000"/>
              </a:lnSpc>
              <a:spcBef>
                <a:spcPts val="857"/>
              </a:spcBef>
              <a:spcAft>
                <a:spcPts val="857"/>
              </a:spcAft>
              <a:defRPr/>
            </a:pPr>
            <a:r>
              <a:rPr lang="en-CA" sz="2400" b="1" dirty="0">
                <a:solidFill>
                  <a:srgbClr val="1C1C1C"/>
                </a:solidFill>
                <a:latin typeface="Arial" pitchFamily="34" charset="0"/>
                <a:cs typeface="Arial" pitchFamily="34" charset="0"/>
              </a:rPr>
              <a:t>To clearly identify the actionable and measurable initiatives for achieving the stated goals/benefits</a:t>
            </a:r>
          </a:p>
        </p:txBody>
      </p:sp>
      <p:sp>
        <p:nvSpPr>
          <p:cNvPr id="7" name="Rounded Rectangle 6"/>
          <p:cNvSpPr/>
          <p:nvPr/>
        </p:nvSpPr>
        <p:spPr>
          <a:xfrm>
            <a:off x="914400" y="1045884"/>
            <a:ext cx="12115800" cy="1016000"/>
          </a:xfrm>
          <a:prstGeom prst="roundRect">
            <a:avLst/>
          </a:prstGeom>
        </p:spPr>
        <p:style>
          <a:lnRef idx="3">
            <a:schemeClr val="lt1"/>
          </a:lnRef>
          <a:fillRef idx="1">
            <a:schemeClr val="accent1"/>
          </a:fillRef>
          <a:effectRef idx="1">
            <a:schemeClr val="accent1"/>
          </a:effectRef>
          <a:fontRef idx="minor">
            <a:schemeClr val="lt1"/>
          </a:fontRef>
        </p:style>
        <p:txBody>
          <a:bodyPr lIns="130575" tIns="65288" rIns="130575" bIns="65288" anchor="ctr"/>
          <a:lstStyle/>
          <a:p>
            <a:pPr algn="ctr">
              <a:defRPr/>
            </a:pPr>
            <a:r>
              <a:rPr lang="en-US" sz="2400" b="1" dirty="0">
                <a:solidFill>
                  <a:schemeClr val="bg1"/>
                </a:solidFill>
                <a:cs typeface="Arial" pitchFamily="34" charset="0"/>
              </a:rPr>
              <a:t>Vision is a succinct and inspiring statement of what the organization intends to become and to achieve at some point in the future.</a:t>
            </a:r>
          </a:p>
        </p:txBody>
      </p:sp>
    </p:spTree>
    <p:extLst>
      <p:ext uri="{BB962C8B-B14F-4D97-AF65-F5344CB8AC3E}">
        <p14:creationId xmlns:p14="http://schemas.microsoft.com/office/powerpoint/2010/main" val="24250577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366193"/>
            <a:ext cx="12458700" cy="853017"/>
          </a:xfrm>
        </p:spPr>
        <p:txBody>
          <a:bodyPr vert="horz" lIns="0" tIns="0" rIns="0" bIns="0" rtlCol="0" anchor="t" anchorCtr="0">
            <a:noAutofit/>
          </a:bodyPr>
          <a:lstStyle/>
          <a:p>
            <a:pPr>
              <a:defRPr/>
            </a:pPr>
            <a:r>
              <a:rPr lang="en-US" sz="4800" b="1" kern="1200" dirty="0" smtClean="0">
                <a:solidFill>
                  <a:srgbClr val="C00000"/>
                </a:solidFill>
              </a:rPr>
              <a:t>Service Prioritization Framework</a:t>
            </a:r>
          </a:p>
        </p:txBody>
      </p:sp>
      <p:sp>
        <p:nvSpPr>
          <p:cNvPr id="3" name="Content Placeholder 2"/>
          <p:cNvSpPr>
            <a:spLocks noGrp="1"/>
          </p:cNvSpPr>
          <p:nvPr>
            <p:ph idx="1"/>
          </p:nvPr>
        </p:nvSpPr>
        <p:spPr>
          <a:xfrm>
            <a:off x="457200" y="2235200"/>
            <a:ext cx="12801600" cy="6299200"/>
          </a:xfrm>
        </p:spPr>
        <p:txBody>
          <a:bodyPr>
            <a:normAutofit fontScale="92500" lnSpcReduction="10000"/>
          </a:bodyPr>
          <a:lstStyle/>
          <a:p>
            <a:pPr marL="0" indent="0">
              <a:spcBef>
                <a:spcPts val="857"/>
              </a:spcBef>
              <a:spcAft>
                <a:spcPts val="857"/>
              </a:spcAft>
              <a:buNone/>
              <a:defRPr/>
            </a:pPr>
            <a:r>
              <a:rPr lang="en-US" sz="3500" b="1" dirty="0" smtClean="0">
                <a:solidFill>
                  <a:srgbClr val="1C1C1C"/>
                </a:solidFill>
                <a:latin typeface="Arial" pitchFamily="34" charset="0"/>
                <a:cs typeface="Arial" pitchFamily="34" charset="0"/>
              </a:rPr>
              <a:t>Service Visibility </a:t>
            </a:r>
          </a:p>
          <a:p>
            <a:pPr marL="503263" lvl="1" indent="-428454">
              <a:spcBef>
                <a:spcPts val="857"/>
              </a:spcBef>
              <a:spcAft>
                <a:spcPts val="857"/>
              </a:spcAft>
              <a:defRPr/>
            </a:pPr>
            <a:r>
              <a:rPr lang="en-US" sz="2900" b="1" dirty="0">
                <a:solidFill>
                  <a:srgbClr val="1C1C1C"/>
                </a:solidFill>
                <a:latin typeface="Arial" pitchFamily="34" charset="0"/>
                <a:cs typeface="Arial" pitchFamily="34" charset="0"/>
              </a:rPr>
              <a:t>Describes how significantly and extensively can customers feel and experience the benefits achieved from delivering the service into E-governance. </a:t>
            </a:r>
          </a:p>
          <a:p>
            <a:pPr marL="503263" lvl="1" indent="-428454">
              <a:spcBef>
                <a:spcPts val="857"/>
              </a:spcBef>
              <a:spcAft>
                <a:spcPts val="857"/>
              </a:spcAft>
              <a:defRPr/>
            </a:pPr>
            <a:r>
              <a:rPr lang="en-US" sz="2900" b="1" dirty="0">
                <a:solidFill>
                  <a:srgbClr val="1C1C1C"/>
                </a:solidFill>
                <a:latin typeface="Arial" pitchFamily="34" charset="0"/>
                <a:cs typeface="Arial" pitchFamily="34" charset="0"/>
              </a:rPr>
              <a:t>Services of high volume of transactions and a large customer base would be more visible to the Department customers than other services with a very limited customer base. </a:t>
            </a:r>
          </a:p>
          <a:p>
            <a:pPr marL="0" indent="0">
              <a:spcBef>
                <a:spcPts val="857"/>
              </a:spcBef>
              <a:spcAft>
                <a:spcPts val="857"/>
              </a:spcAft>
              <a:buNone/>
              <a:defRPr/>
            </a:pPr>
            <a:r>
              <a:rPr lang="en-US" sz="3500" b="1" dirty="0" smtClean="0">
                <a:solidFill>
                  <a:srgbClr val="1C1C1C"/>
                </a:solidFill>
                <a:latin typeface="Arial" pitchFamily="34" charset="0"/>
                <a:cs typeface="Arial" pitchFamily="34" charset="0"/>
              </a:rPr>
              <a:t>Service Complexity </a:t>
            </a:r>
          </a:p>
          <a:p>
            <a:pPr marL="503263" lvl="1" indent="-503263">
              <a:spcBef>
                <a:spcPts val="857"/>
              </a:spcBef>
              <a:spcAft>
                <a:spcPts val="857"/>
              </a:spcAft>
              <a:defRPr/>
            </a:pPr>
            <a:r>
              <a:rPr lang="en-US" sz="2900" b="1" dirty="0">
                <a:solidFill>
                  <a:srgbClr val="1C1C1C"/>
                </a:solidFill>
                <a:latin typeface="Arial" pitchFamily="34" charset="0"/>
                <a:cs typeface="Arial" pitchFamily="34" charset="0"/>
              </a:rPr>
              <a:t>Describes how easy the service can be made E-governance-enabled. </a:t>
            </a:r>
          </a:p>
          <a:p>
            <a:pPr marL="503263" lvl="1" indent="-503263">
              <a:spcBef>
                <a:spcPts val="857"/>
              </a:spcBef>
              <a:spcAft>
                <a:spcPts val="857"/>
              </a:spcAft>
              <a:defRPr/>
            </a:pPr>
            <a:r>
              <a:rPr lang="en-US" sz="2900" b="1" dirty="0">
                <a:solidFill>
                  <a:srgbClr val="1C1C1C"/>
                </a:solidFill>
                <a:latin typeface="Arial" pitchFamily="34" charset="0"/>
                <a:cs typeface="Arial" pitchFamily="34" charset="0"/>
              </a:rPr>
              <a:t>Depends on a number of factors such as the degree of existing automation, number of external parties involved and the number of customer documents processed</a:t>
            </a:r>
          </a:p>
        </p:txBody>
      </p:sp>
      <p:sp>
        <p:nvSpPr>
          <p:cNvPr id="9" name="Content Placeholder 2"/>
          <p:cNvSpPr txBox="1">
            <a:spLocks/>
          </p:cNvSpPr>
          <p:nvPr/>
        </p:nvSpPr>
        <p:spPr>
          <a:xfrm>
            <a:off x="457200" y="1524000"/>
            <a:ext cx="12344400" cy="406400"/>
          </a:xfrm>
          <a:prstGeom prst="rect">
            <a:avLst/>
          </a:prstGeom>
        </p:spPr>
        <p:txBody>
          <a:bodyPr vert="horz" lIns="0" tIns="0" rIns="0" bIns="0" rtlCol="0">
            <a:noAutofit/>
          </a:bodyPr>
          <a:lstStyle/>
          <a:p>
            <a:pPr indent="-258433" algn="just" defTabSz="1305765" fontAlgn="auto">
              <a:spcBef>
                <a:spcPts val="857"/>
              </a:spcBef>
              <a:spcAft>
                <a:spcPts val="857"/>
              </a:spcAft>
              <a:buSzTx/>
              <a:defRPr/>
            </a:pPr>
            <a:r>
              <a:rPr lang="en-US" sz="2900" b="1" dirty="0" smtClean="0">
                <a:solidFill>
                  <a:srgbClr val="0070C0"/>
                </a:solidFill>
                <a:latin typeface="Arial" pitchFamily="34" charset="0"/>
                <a:cs typeface="Arial" pitchFamily="34" charset="0"/>
              </a:rPr>
              <a:t>Step 4: Prioritize The Implementation of The High Value Services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9144000" y="3149600"/>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2300" dirty="0">
                <a:latin typeface="Arial" pitchFamily="34" charset="0"/>
                <a:cs typeface="Arial" pitchFamily="34" charset="0"/>
              </a:rPr>
              <a:t>Implement first</a:t>
            </a:r>
          </a:p>
        </p:txBody>
      </p:sp>
      <p:sp>
        <p:nvSpPr>
          <p:cNvPr id="5" name="Rectangle 4"/>
          <p:cNvSpPr/>
          <p:nvPr/>
        </p:nvSpPr>
        <p:spPr>
          <a:xfrm>
            <a:off x="11315700" y="3149600"/>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2300" dirty="0">
                <a:latin typeface="Arial" pitchFamily="34" charset="0"/>
                <a:cs typeface="Arial" pitchFamily="34" charset="0"/>
              </a:rPr>
              <a:t>Implement third</a:t>
            </a:r>
          </a:p>
        </p:txBody>
      </p:sp>
      <p:sp>
        <p:nvSpPr>
          <p:cNvPr id="6" name="Rectangle 5"/>
          <p:cNvSpPr/>
          <p:nvPr/>
        </p:nvSpPr>
        <p:spPr>
          <a:xfrm>
            <a:off x="11315700" y="4978400"/>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2300" dirty="0">
                <a:latin typeface="Arial" pitchFamily="34" charset="0"/>
                <a:cs typeface="Arial" pitchFamily="34" charset="0"/>
              </a:rPr>
              <a:t>Implement Last</a:t>
            </a:r>
          </a:p>
        </p:txBody>
      </p:sp>
      <p:sp>
        <p:nvSpPr>
          <p:cNvPr id="7" name="Rectangle 6"/>
          <p:cNvSpPr/>
          <p:nvPr/>
        </p:nvSpPr>
        <p:spPr>
          <a:xfrm>
            <a:off x="9144000" y="4978400"/>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2300" dirty="0">
                <a:latin typeface="Arial" pitchFamily="34" charset="0"/>
                <a:cs typeface="Arial" pitchFamily="34" charset="0"/>
              </a:rPr>
              <a:t>Implement second</a:t>
            </a:r>
          </a:p>
        </p:txBody>
      </p:sp>
      <p:sp>
        <p:nvSpPr>
          <p:cNvPr id="8" name="Up Arrow 7"/>
          <p:cNvSpPr/>
          <p:nvPr/>
        </p:nvSpPr>
        <p:spPr>
          <a:xfrm>
            <a:off x="8115300" y="3149600"/>
            <a:ext cx="800100" cy="3251200"/>
          </a:xfrm>
          <a:prstGeom prst="upArrow">
            <a:avLst/>
          </a:prstGeom>
        </p:spPr>
        <p:style>
          <a:lnRef idx="0">
            <a:schemeClr val="accent1"/>
          </a:lnRef>
          <a:fillRef idx="3">
            <a:schemeClr val="accent1"/>
          </a:fillRef>
          <a:effectRef idx="3">
            <a:schemeClr val="accent1"/>
          </a:effectRef>
          <a:fontRef idx="minor">
            <a:schemeClr val="lt1"/>
          </a:fontRef>
        </p:style>
        <p:txBody>
          <a:bodyPr vert="vert" lIns="130575" tIns="65288" rIns="130575" bIns="65288" anchor="ctr"/>
          <a:lstStyle/>
          <a:p>
            <a:pPr algn="ctr">
              <a:defRPr/>
            </a:pPr>
            <a:r>
              <a:rPr lang="en-US" b="1" dirty="0"/>
              <a:t>Service Visibility</a:t>
            </a:r>
          </a:p>
        </p:txBody>
      </p:sp>
      <p:sp>
        <p:nvSpPr>
          <p:cNvPr id="9" name="Up Arrow 8"/>
          <p:cNvSpPr/>
          <p:nvPr/>
        </p:nvSpPr>
        <p:spPr>
          <a:xfrm rot="5400000">
            <a:off x="10788650" y="4959350"/>
            <a:ext cx="711200" cy="4000500"/>
          </a:xfrm>
          <a:prstGeom prst="upArrow">
            <a:avLst/>
          </a:prstGeom>
        </p:spPr>
        <p:style>
          <a:lnRef idx="0">
            <a:schemeClr val="accent1"/>
          </a:lnRef>
          <a:fillRef idx="3">
            <a:schemeClr val="accent1"/>
          </a:fillRef>
          <a:effectRef idx="3">
            <a:schemeClr val="accent1"/>
          </a:effectRef>
          <a:fontRef idx="minor">
            <a:schemeClr val="lt1"/>
          </a:fontRef>
        </p:style>
        <p:txBody>
          <a:bodyPr vert="vert270" lIns="130575" tIns="65288" rIns="130575" bIns="65288" anchor="ctr"/>
          <a:lstStyle/>
          <a:p>
            <a:pPr algn="ctr">
              <a:defRPr/>
            </a:pPr>
            <a:r>
              <a:rPr lang="en-US" b="1" dirty="0"/>
              <a:t>Service Complexity</a:t>
            </a:r>
          </a:p>
        </p:txBody>
      </p:sp>
      <p:sp>
        <p:nvSpPr>
          <p:cNvPr id="10" name="TextBox 9"/>
          <p:cNvSpPr txBox="1"/>
          <p:nvPr/>
        </p:nvSpPr>
        <p:spPr>
          <a:xfrm>
            <a:off x="457200" y="2800351"/>
            <a:ext cx="7315200" cy="2327324"/>
          </a:xfrm>
          <a:prstGeom prst="rect">
            <a:avLst/>
          </a:prstGeom>
          <a:noFill/>
        </p:spPr>
        <p:txBody>
          <a:bodyPr lIns="130575" tIns="65288" rIns="130575" bIns="65288">
            <a:spAutoFit/>
          </a:bodyPr>
          <a:lstStyle/>
          <a:p>
            <a:pPr algn="just">
              <a:spcAft>
                <a:spcPts val="1429"/>
              </a:spcAft>
              <a:defRPr/>
            </a:pPr>
            <a:r>
              <a:rPr lang="en-US" sz="2900" b="1" dirty="0">
                <a:solidFill>
                  <a:srgbClr val="00B050"/>
                </a:solidFill>
              </a:rPr>
              <a:t>Measures for Service visibility</a:t>
            </a:r>
          </a:p>
          <a:p>
            <a:pPr marL="487396" indent="-487396" algn="just">
              <a:spcAft>
                <a:spcPts val="857"/>
              </a:spcAft>
              <a:buFont typeface="Arial" pitchFamily="34" charset="0"/>
              <a:buChar char="•"/>
              <a:defRPr/>
            </a:pPr>
            <a:r>
              <a:rPr lang="en-US" sz="2900" b="1" dirty="0">
                <a:solidFill>
                  <a:srgbClr val="1C1C1C"/>
                </a:solidFill>
              </a:rPr>
              <a:t>Volume of transactions</a:t>
            </a:r>
          </a:p>
          <a:p>
            <a:pPr marL="487396" indent="-487396" algn="just">
              <a:spcAft>
                <a:spcPts val="857"/>
              </a:spcAft>
              <a:buFont typeface="Arial" pitchFamily="34" charset="0"/>
              <a:buChar char="•"/>
              <a:defRPr/>
            </a:pPr>
            <a:r>
              <a:rPr lang="en-US" sz="2900" b="1" dirty="0">
                <a:solidFill>
                  <a:srgbClr val="1C1C1C"/>
                </a:solidFill>
              </a:rPr>
              <a:t>Customer base</a:t>
            </a:r>
          </a:p>
          <a:p>
            <a:pPr marL="487396" indent="-487396" algn="just">
              <a:spcAft>
                <a:spcPts val="857"/>
              </a:spcAft>
              <a:buFont typeface="Arial" pitchFamily="34" charset="0"/>
              <a:buChar char="•"/>
              <a:defRPr/>
            </a:pPr>
            <a:r>
              <a:rPr lang="en-US" sz="2900" b="1" dirty="0">
                <a:solidFill>
                  <a:srgbClr val="1C1C1C"/>
                </a:solidFill>
              </a:rPr>
              <a:t>Intangible benefits</a:t>
            </a:r>
          </a:p>
        </p:txBody>
      </p:sp>
      <p:sp>
        <p:nvSpPr>
          <p:cNvPr id="11" name="TextBox 10"/>
          <p:cNvSpPr txBox="1"/>
          <p:nvPr/>
        </p:nvSpPr>
        <p:spPr>
          <a:xfrm>
            <a:off x="440532" y="5080000"/>
            <a:ext cx="7446168" cy="2773600"/>
          </a:xfrm>
          <a:prstGeom prst="rect">
            <a:avLst/>
          </a:prstGeom>
          <a:noFill/>
        </p:spPr>
        <p:txBody>
          <a:bodyPr lIns="130575" tIns="65288" rIns="130575" bIns="65288">
            <a:spAutoFit/>
          </a:bodyPr>
          <a:lstStyle/>
          <a:p>
            <a:pPr>
              <a:spcAft>
                <a:spcPts val="1429"/>
              </a:spcAft>
              <a:defRPr/>
            </a:pPr>
            <a:r>
              <a:rPr lang="en-US" sz="2900" b="1" dirty="0">
                <a:solidFill>
                  <a:srgbClr val="00B050"/>
                </a:solidFill>
              </a:rPr>
              <a:t>Measures for Service Complexity</a:t>
            </a:r>
          </a:p>
          <a:p>
            <a:pPr marL="487396" indent="-487396" algn="just">
              <a:spcAft>
                <a:spcPts val="857"/>
              </a:spcAft>
              <a:buFont typeface="Arial" pitchFamily="34" charset="0"/>
              <a:buChar char="•"/>
              <a:defRPr/>
            </a:pPr>
            <a:r>
              <a:rPr lang="en-US" sz="2900" b="1" dirty="0">
                <a:solidFill>
                  <a:srgbClr val="1C1C1C"/>
                </a:solidFill>
              </a:rPr>
              <a:t>Degree of existing automations</a:t>
            </a:r>
          </a:p>
          <a:p>
            <a:pPr marL="487396" indent="-487396" algn="just">
              <a:spcAft>
                <a:spcPts val="857"/>
              </a:spcAft>
              <a:buFont typeface="Arial" pitchFamily="34" charset="0"/>
              <a:buChar char="•"/>
              <a:defRPr/>
            </a:pPr>
            <a:r>
              <a:rPr lang="en-US" sz="2900" b="1" dirty="0">
                <a:solidFill>
                  <a:srgbClr val="1C1C1C"/>
                </a:solidFill>
              </a:rPr>
              <a:t>Number of external agencies involved</a:t>
            </a:r>
          </a:p>
          <a:p>
            <a:pPr marL="487396" indent="-487396" algn="just">
              <a:spcAft>
                <a:spcPts val="857"/>
              </a:spcAft>
              <a:buFont typeface="Arial" pitchFamily="34" charset="0"/>
              <a:buChar char="•"/>
              <a:defRPr/>
            </a:pPr>
            <a:r>
              <a:rPr lang="en-US" sz="2900" b="1" dirty="0">
                <a:solidFill>
                  <a:srgbClr val="1C1C1C"/>
                </a:solidFill>
              </a:rPr>
              <a:t>Number of customer documents processed</a:t>
            </a:r>
          </a:p>
        </p:txBody>
      </p:sp>
      <p:sp>
        <p:nvSpPr>
          <p:cNvPr id="16" name="Title 1"/>
          <p:cNvSpPr>
            <a:spLocks noGrp="1"/>
          </p:cNvSpPr>
          <p:nvPr>
            <p:ph type="title"/>
          </p:nvPr>
        </p:nvSpPr>
        <p:spPr>
          <a:xfrm>
            <a:off x="457200" y="366193"/>
            <a:ext cx="12458700" cy="853017"/>
          </a:xfrm>
        </p:spPr>
        <p:txBody>
          <a:bodyPr vert="horz" lIns="0" tIns="0" rIns="0" bIns="0" rtlCol="0" anchor="t" anchorCtr="0">
            <a:noAutofit/>
          </a:bodyPr>
          <a:lstStyle/>
          <a:p>
            <a:pPr>
              <a:defRPr/>
            </a:pPr>
            <a:r>
              <a:rPr lang="en-US" sz="4800" b="1" kern="1200" dirty="0" smtClean="0">
                <a:solidFill>
                  <a:srgbClr val="1C1C1C"/>
                </a:solidFill>
              </a:rPr>
              <a:t>Service Prioritization Framework</a:t>
            </a:r>
          </a:p>
        </p:txBody>
      </p:sp>
      <p:sp>
        <p:nvSpPr>
          <p:cNvPr id="17" name="Content Placeholder 2"/>
          <p:cNvSpPr txBox="1">
            <a:spLocks/>
          </p:cNvSpPr>
          <p:nvPr/>
        </p:nvSpPr>
        <p:spPr>
          <a:xfrm>
            <a:off x="457200" y="1524000"/>
            <a:ext cx="12344400" cy="406400"/>
          </a:xfrm>
          <a:prstGeom prst="rect">
            <a:avLst/>
          </a:prstGeom>
        </p:spPr>
        <p:txBody>
          <a:bodyPr vert="horz" lIns="0" tIns="0" rIns="0" bIns="0" rtlCol="0">
            <a:noAutofit/>
          </a:bodyPr>
          <a:lstStyle/>
          <a:p>
            <a:pPr indent="-258433" algn="just" defTabSz="1305765" fontAlgn="auto">
              <a:spcBef>
                <a:spcPts val="857"/>
              </a:spcBef>
              <a:spcAft>
                <a:spcPts val="857"/>
              </a:spcAft>
              <a:buSzTx/>
              <a:defRPr/>
            </a:pPr>
            <a:r>
              <a:rPr lang="en-US" sz="2900" b="1" dirty="0" smtClean="0">
                <a:solidFill>
                  <a:srgbClr val="0070C0"/>
                </a:solidFill>
                <a:latin typeface="Arial" pitchFamily="34" charset="0"/>
                <a:cs typeface="Arial" pitchFamily="34" charset="0"/>
              </a:rPr>
              <a:t>Step 4: Prioritize The Implementation of The High Value Services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4914900" y="4017613"/>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2000" dirty="0">
                <a:latin typeface="Arial" pitchFamily="34" charset="0"/>
                <a:cs typeface="Arial" pitchFamily="34" charset="0"/>
              </a:rPr>
              <a:t>Permit</a:t>
            </a:r>
          </a:p>
        </p:txBody>
      </p:sp>
      <p:sp>
        <p:nvSpPr>
          <p:cNvPr id="5" name="Rectangle 4"/>
          <p:cNvSpPr/>
          <p:nvPr/>
        </p:nvSpPr>
        <p:spPr>
          <a:xfrm>
            <a:off x="7086600" y="4017613"/>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2000" dirty="0">
                <a:latin typeface="Arial" pitchFamily="34" charset="0"/>
                <a:cs typeface="Arial" pitchFamily="34" charset="0"/>
              </a:rPr>
              <a:t>Target</a:t>
            </a:r>
          </a:p>
        </p:txBody>
      </p:sp>
      <p:sp>
        <p:nvSpPr>
          <p:cNvPr id="6" name="Rectangle 5"/>
          <p:cNvSpPr/>
          <p:nvPr/>
        </p:nvSpPr>
        <p:spPr>
          <a:xfrm>
            <a:off x="7086600" y="5846413"/>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2000" dirty="0">
                <a:latin typeface="Arial" pitchFamily="34" charset="0"/>
                <a:cs typeface="Arial" pitchFamily="34" charset="0"/>
              </a:rPr>
              <a:t>Pursue</a:t>
            </a:r>
          </a:p>
        </p:txBody>
      </p:sp>
      <p:sp>
        <p:nvSpPr>
          <p:cNvPr id="7" name="Rectangle 6"/>
          <p:cNvSpPr/>
          <p:nvPr/>
        </p:nvSpPr>
        <p:spPr>
          <a:xfrm>
            <a:off x="4914900" y="5846413"/>
            <a:ext cx="1714500" cy="1422400"/>
          </a:xfrm>
          <a:prstGeom prst="rect">
            <a:avLst/>
          </a:prstGeom>
        </p:spPr>
        <p:style>
          <a:lnRef idx="0">
            <a:schemeClr val="accent1"/>
          </a:lnRef>
          <a:fillRef idx="3">
            <a:schemeClr val="accent1"/>
          </a:fillRef>
          <a:effectRef idx="3">
            <a:schemeClr val="accent1"/>
          </a:effectRef>
          <a:fontRef idx="minor">
            <a:schemeClr val="lt1"/>
          </a:fontRef>
        </p:style>
        <p:txBody>
          <a:bodyPr lIns="130575" tIns="65288" rIns="130575" bIns="65288" anchor="ctr"/>
          <a:lstStyle/>
          <a:p>
            <a:pPr algn="ctr">
              <a:defRPr/>
            </a:pPr>
            <a:r>
              <a:rPr lang="en-US" sz="2000" dirty="0">
                <a:latin typeface="Arial" pitchFamily="34" charset="0"/>
                <a:cs typeface="Arial" pitchFamily="34" charset="0"/>
              </a:rPr>
              <a:t>Defer</a:t>
            </a:r>
          </a:p>
        </p:txBody>
      </p:sp>
      <p:sp>
        <p:nvSpPr>
          <p:cNvPr id="10" name="TextBox 9"/>
          <p:cNvSpPr txBox="1"/>
          <p:nvPr/>
        </p:nvSpPr>
        <p:spPr>
          <a:xfrm>
            <a:off x="342900" y="1621431"/>
            <a:ext cx="12573000" cy="1773326"/>
          </a:xfrm>
          <a:prstGeom prst="rect">
            <a:avLst/>
          </a:prstGeom>
          <a:noFill/>
        </p:spPr>
        <p:txBody>
          <a:bodyPr lIns="130575" tIns="65288" rIns="130575" bIns="65288">
            <a:spAutoFit/>
          </a:bodyPr>
          <a:lstStyle/>
          <a:p>
            <a:pPr algn="just">
              <a:spcAft>
                <a:spcPts val="1429"/>
              </a:spcAft>
              <a:defRPr/>
            </a:pPr>
            <a:endParaRPr lang="en-US" sz="2300" dirty="0"/>
          </a:p>
          <a:p>
            <a:pPr marL="487396" indent="-487396" algn="just">
              <a:buFont typeface="Arial" pitchFamily="34" charset="0"/>
              <a:buChar char="•"/>
              <a:defRPr/>
            </a:pPr>
            <a:r>
              <a:rPr lang="en-US" sz="2400" b="1" dirty="0" smtClean="0">
                <a:solidFill>
                  <a:srgbClr val="000000"/>
                </a:solidFill>
              </a:rPr>
              <a:t>Evaluate </a:t>
            </a:r>
            <a:r>
              <a:rPr lang="en-US" sz="2400" b="1" dirty="0">
                <a:solidFill>
                  <a:srgbClr val="000000"/>
                </a:solidFill>
              </a:rPr>
              <a:t>potential applications and e-government services based on their criticality and feasibility and prioritize the funding of those services based on the following framework:</a:t>
            </a:r>
            <a:endParaRPr lang="en-US" sz="2400" b="1" dirty="0"/>
          </a:p>
        </p:txBody>
      </p:sp>
      <p:cxnSp>
        <p:nvCxnSpPr>
          <p:cNvPr id="13" name="Straight Arrow Connector 12"/>
          <p:cNvCxnSpPr/>
          <p:nvPr/>
        </p:nvCxnSpPr>
        <p:spPr>
          <a:xfrm rot="5400000">
            <a:off x="5006579" y="5586809"/>
            <a:ext cx="3657600" cy="2382"/>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800600" y="5643036"/>
            <a:ext cx="4114800" cy="2117"/>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36881" name="TextBox 15"/>
          <p:cNvSpPr txBox="1">
            <a:spLocks noChangeArrowheads="1"/>
          </p:cNvSpPr>
          <p:nvPr/>
        </p:nvSpPr>
        <p:spPr bwMode="auto">
          <a:xfrm>
            <a:off x="5829307" y="3352803"/>
            <a:ext cx="2434166" cy="501183"/>
          </a:xfrm>
          <a:prstGeom prst="rect">
            <a:avLst/>
          </a:prstGeom>
          <a:noFill/>
          <a:ln w="9525">
            <a:noFill/>
            <a:miter lim="800000"/>
            <a:headEnd/>
            <a:tailEnd/>
          </a:ln>
        </p:spPr>
        <p:txBody>
          <a:bodyPr wrap="none" lIns="130575" tIns="65288" rIns="130575" bIns="65288">
            <a:spAutoFit/>
          </a:bodyPr>
          <a:lstStyle/>
          <a:p>
            <a:r>
              <a:rPr lang="en-US" sz="2400" b="1" dirty="0"/>
              <a:t>High Criticality</a:t>
            </a:r>
          </a:p>
        </p:txBody>
      </p:sp>
      <p:sp>
        <p:nvSpPr>
          <p:cNvPr id="36882" name="TextBox 16"/>
          <p:cNvSpPr txBox="1">
            <a:spLocks noChangeArrowheads="1"/>
          </p:cNvSpPr>
          <p:nvPr/>
        </p:nvSpPr>
        <p:spPr bwMode="auto">
          <a:xfrm>
            <a:off x="5950748" y="7416803"/>
            <a:ext cx="2365238" cy="501183"/>
          </a:xfrm>
          <a:prstGeom prst="rect">
            <a:avLst/>
          </a:prstGeom>
          <a:noFill/>
          <a:ln w="9525">
            <a:noFill/>
            <a:miter lim="800000"/>
            <a:headEnd/>
            <a:tailEnd/>
          </a:ln>
        </p:spPr>
        <p:txBody>
          <a:bodyPr wrap="none" lIns="130575" tIns="65288" rIns="130575" bIns="65288">
            <a:spAutoFit/>
          </a:bodyPr>
          <a:lstStyle/>
          <a:p>
            <a:r>
              <a:rPr lang="en-US" sz="2400" b="1" dirty="0"/>
              <a:t>Low Criticality</a:t>
            </a:r>
          </a:p>
        </p:txBody>
      </p:sp>
      <p:sp>
        <p:nvSpPr>
          <p:cNvPr id="36883" name="TextBox 17"/>
          <p:cNvSpPr txBox="1">
            <a:spLocks noChangeArrowheads="1"/>
          </p:cNvSpPr>
          <p:nvPr/>
        </p:nvSpPr>
        <p:spPr bwMode="auto">
          <a:xfrm rot="-5400000">
            <a:off x="3226979" y="5436894"/>
            <a:ext cx="2466226" cy="501183"/>
          </a:xfrm>
          <a:prstGeom prst="rect">
            <a:avLst/>
          </a:prstGeom>
          <a:noFill/>
          <a:ln w="9525">
            <a:noFill/>
            <a:miter lim="800000"/>
            <a:headEnd/>
            <a:tailEnd/>
          </a:ln>
        </p:spPr>
        <p:txBody>
          <a:bodyPr wrap="none" lIns="130575" tIns="65288" rIns="130575" bIns="65288">
            <a:spAutoFit/>
          </a:bodyPr>
          <a:lstStyle/>
          <a:p>
            <a:r>
              <a:rPr lang="en-US" sz="2400" b="1" dirty="0"/>
              <a:t>Low Feasibility</a:t>
            </a:r>
          </a:p>
        </p:txBody>
      </p:sp>
      <p:sp>
        <p:nvSpPr>
          <p:cNvPr id="36884" name="TextBox 18"/>
          <p:cNvSpPr txBox="1">
            <a:spLocks noChangeArrowheads="1"/>
          </p:cNvSpPr>
          <p:nvPr/>
        </p:nvSpPr>
        <p:spPr bwMode="auto">
          <a:xfrm rot="5400000">
            <a:off x="8182263" y="5461323"/>
            <a:ext cx="2156847" cy="439628"/>
          </a:xfrm>
          <a:prstGeom prst="rect">
            <a:avLst/>
          </a:prstGeom>
          <a:noFill/>
          <a:ln w="9525">
            <a:noFill/>
            <a:miter lim="800000"/>
            <a:headEnd/>
            <a:tailEnd/>
          </a:ln>
        </p:spPr>
        <p:txBody>
          <a:bodyPr wrap="none" lIns="130575" tIns="65288" rIns="130575" bIns="65288">
            <a:spAutoFit/>
          </a:bodyPr>
          <a:lstStyle/>
          <a:p>
            <a:r>
              <a:rPr lang="en-US" sz="2000" b="1" dirty="0"/>
              <a:t>High Feasibility</a:t>
            </a:r>
          </a:p>
        </p:txBody>
      </p:sp>
      <p:sp>
        <p:nvSpPr>
          <p:cNvPr id="19" name="Title 1"/>
          <p:cNvSpPr>
            <a:spLocks noGrp="1"/>
          </p:cNvSpPr>
          <p:nvPr>
            <p:ph type="title"/>
          </p:nvPr>
        </p:nvSpPr>
        <p:spPr>
          <a:xfrm>
            <a:off x="457200" y="366193"/>
            <a:ext cx="12458700" cy="853017"/>
          </a:xfrm>
        </p:spPr>
        <p:txBody>
          <a:bodyPr vert="horz" lIns="0" tIns="0" rIns="0" bIns="0" rtlCol="0" anchor="t" anchorCtr="0">
            <a:noAutofit/>
          </a:bodyPr>
          <a:lstStyle/>
          <a:p>
            <a:pPr>
              <a:defRPr/>
            </a:pPr>
            <a:r>
              <a:rPr lang="en-US" sz="4800" b="1" kern="1200" dirty="0" smtClean="0">
                <a:solidFill>
                  <a:srgbClr val="C00000"/>
                </a:solidFill>
              </a:rPr>
              <a:t>Service Prioritization Framework</a:t>
            </a:r>
          </a:p>
        </p:txBody>
      </p:sp>
      <p:sp>
        <p:nvSpPr>
          <p:cNvPr id="20" name="Content Placeholder 2"/>
          <p:cNvSpPr txBox="1">
            <a:spLocks/>
          </p:cNvSpPr>
          <p:nvPr/>
        </p:nvSpPr>
        <p:spPr>
          <a:xfrm>
            <a:off x="457200" y="1524000"/>
            <a:ext cx="12344400" cy="406400"/>
          </a:xfrm>
          <a:prstGeom prst="rect">
            <a:avLst/>
          </a:prstGeom>
        </p:spPr>
        <p:txBody>
          <a:bodyPr vert="horz" lIns="0" tIns="0" rIns="0" bIns="0" rtlCol="0">
            <a:noAutofit/>
          </a:bodyPr>
          <a:lstStyle/>
          <a:p>
            <a:pPr indent="-258433" algn="just" defTabSz="1305765" fontAlgn="auto">
              <a:spcBef>
                <a:spcPts val="857"/>
              </a:spcBef>
              <a:spcAft>
                <a:spcPts val="857"/>
              </a:spcAft>
              <a:buSzTx/>
              <a:defRPr/>
            </a:pPr>
            <a:r>
              <a:rPr lang="en-US" sz="2800" b="1" dirty="0" smtClean="0">
                <a:solidFill>
                  <a:srgbClr val="0070C0"/>
                </a:solidFill>
                <a:latin typeface="Arial" pitchFamily="34" charset="0"/>
                <a:cs typeface="Arial" pitchFamily="34" charset="0"/>
              </a:rPr>
              <a:t>Step 4: Prioritize The Implementation of The High Value Services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366193"/>
            <a:ext cx="12458700" cy="853017"/>
          </a:xfrm>
        </p:spPr>
        <p:txBody>
          <a:bodyPr vert="horz" lIns="0" tIns="0" rIns="0" bIns="0" rtlCol="0" anchor="t" anchorCtr="0">
            <a:noAutofit/>
          </a:bodyPr>
          <a:lstStyle/>
          <a:p>
            <a:pPr>
              <a:defRPr/>
            </a:pPr>
            <a:r>
              <a:rPr lang="en-US" sz="4800" b="1" dirty="0">
                <a:solidFill>
                  <a:srgbClr val="C00000"/>
                </a:solidFill>
              </a:rPr>
              <a:t>Service Prioritization Framework</a:t>
            </a:r>
          </a:p>
        </p:txBody>
      </p:sp>
      <p:sp>
        <p:nvSpPr>
          <p:cNvPr id="3" name="Content Placeholder 2"/>
          <p:cNvSpPr>
            <a:spLocks noGrp="1"/>
          </p:cNvSpPr>
          <p:nvPr>
            <p:ph idx="1"/>
          </p:nvPr>
        </p:nvSpPr>
        <p:spPr>
          <a:xfrm>
            <a:off x="480600" y="1485909"/>
            <a:ext cx="12892500" cy="5779200"/>
          </a:xfrm>
        </p:spPr>
        <p:txBody>
          <a:bodyPr>
            <a:normAutofit/>
          </a:bodyPr>
          <a:lstStyle/>
          <a:p>
            <a:pPr>
              <a:lnSpc>
                <a:spcPct val="120000"/>
              </a:lnSpc>
              <a:spcBef>
                <a:spcPts val="857"/>
              </a:spcBef>
              <a:spcAft>
                <a:spcPts val="857"/>
              </a:spcAft>
              <a:buNone/>
              <a:defRPr/>
            </a:pPr>
            <a:r>
              <a:rPr lang="en-US" sz="3200" b="1" dirty="0">
                <a:solidFill>
                  <a:srgbClr val="0070C0"/>
                </a:solidFill>
                <a:latin typeface="Arial" pitchFamily="34" charset="0"/>
                <a:cs typeface="Arial" pitchFamily="34" charset="0"/>
              </a:rPr>
              <a:t>Step 5: Validate and Rationalize The Results</a:t>
            </a:r>
            <a:endParaRPr lang="en-US" sz="3200" dirty="0">
              <a:solidFill>
                <a:srgbClr val="0070C0"/>
              </a:solidFill>
              <a:latin typeface="Arial" pitchFamily="34" charset="0"/>
              <a:cs typeface="Arial" pitchFamily="34" charset="0"/>
            </a:endParaRPr>
          </a:p>
          <a:p>
            <a:pPr marL="503263" lvl="1" indent="-503263">
              <a:lnSpc>
                <a:spcPct val="120000"/>
              </a:lnSpc>
              <a:spcBef>
                <a:spcPts val="857"/>
              </a:spcBef>
              <a:spcAft>
                <a:spcPts val="857"/>
              </a:spcAft>
              <a:defRPr/>
            </a:pPr>
            <a:r>
              <a:rPr lang="en-US" sz="3400" b="1" dirty="0">
                <a:solidFill>
                  <a:srgbClr val="1C1C1C"/>
                </a:solidFill>
                <a:latin typeface="Arial" pitchFamily="34" charset="0"/>
                <a:cs typeface="Arial" pitchFamily="34" charset="0"/>
              </a:rPr>
              <a:t>Validate the identified services/projects for e-Governance through department’s survey, experience and knowledge of the customers</a:t>
            </a:r>
          </a:p>
          <a:p>
            <a:pPr marL="503263" lvl="1" indent="-503263">
              <a:lnSpc>
                <a:spcPct val="120000"/>
              </a:lnSpc>
              <a:spcBef>
                <a:spcPts val="857"/>
              </a:spcBef>
              <a:spcAft>
                <a:spcPts val="857"/>
              </a:spcAft>
              <a:defRPr/>
            </a:pPr>
            <a:r>
              <a:rPr lang="en-US" sz="3400" b="1" dirty="0">
                <a:solidFill>
                  <a:srgbClr val="1C1C1C"/>
                </a:solidFill>
                <a:latin typeface="Arial" pitchFamily="34" charset="0"/>
                <a:cs typeface="Arial" pitchFamily="34" charset="0"/>
              </a:rPr>
              <a:t>Verify that the high-value services </a:t>
            </a:r>
            <a:r>
              <a:rPr lang="en-US" sz="3400" b="1" i="1" dirty="0">
                <a:solidFill>
                  <a:srgbClr val="1C1C1C"/>
                </a:solidFill>
                <a:latin typeface="Arial" pitchFamily="34" charset="0"/>
                <a:cs typeface="Arial" pitchFamily="34" charset="0"/>
              </a:rPr>
              <a:t>can</a:t>
            </a:r>
            <a:r>
              <a:rPr lang="en-US" sz="3400" b="1" dirty="0">
                <a:solidFill>
                  <a:srgbClr val="1C1C1C"/>
                </a:solidFill>
                <a:latin typeface="Arial" pitchFamily="34" charset="0"/>
                <a:cs typeface="Arial" pitchFamily="34" charset="0"/>
              </a:rPr>
              <a:t> deliver benefits through E-governance.</a:t>
            </a:r>
          </a:p>
          <a:p>
            <a:pPr marL="503263" lvl="1" indent="-503263">
              <a:lnSpc>
                <a:spcPct val="120000"/>
              </a:lnSpc>
              <a:spcBef>
                <a:spcPts val="857"/>
              </a:spcBef>
              <a:spcAft>
                <a:spcPts val="857"/>
              </a:spcAft>
              <a:defRPr/>
            </a:pPr>
            <a:r>
              <a:rPr lang="en-US" sz="3400" b="1" dirty="0">
                <a:solidFill>
                  <a:srgbClr val="1C1C1C"/>
                </a:solidFill>
                <a:latin typeface="Arial" pitchFamily="34" charset="0"/>
                <a:cs typeface="Arial" pitchFamily="34" charset="0"/>
              </a:rPr>
              <a:t>Verify the feasibility of the implementation priorities assigned to the high-value services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TextBox 9"/>
          <p:cNvSpPr txBox="1">
            <a:spLocks noChangeArrowheads="1"/>
          </p:cNvSpPr>
          <p:nvPr/>
        </p:nvSpPr>
        <p:spPr bwMode="auto">
          <a:xfrm>
            <a:off x="457200" y="1117607"/>
            <a:ext cx="11201400" cy="1280884"/>
          </a:xfrm>
          <a:prstGeom prst="rect">
            <a:avLst/>
          </a:prstGeom>
          <a:noFill/>
          <a:ln w="9525">
            <a:noFill/>
            <a:miter lim="800000"/>
            <a:headEnd/>
            <a:tailEnd/>
          </a:ln>
        </p:spPr>
        <p:txBody>
          <a:bodyPr wrap="square" lIns="130575" tIns="65288" rIns="130575" bIns="65288">
            <a:spAutoFit/>
          </a:bodyPr>
          <a:lstStyle/>
          <a:p>
            <a:pPr algn="just">
              <a:spcAft>
                <a:spcPts val="1429"/>
              </a:spcAft>
            </a:pPr>
            <a:r>
              <a:rPr lang="en-US" sz="3600" b="1" dirty="0">
                <a:solidFill>
                  <a:srgbClr val="0070C0"/>
                </a:solidFill>
              </a:rPr>
              <a:t>Benefits of Service Prioritization:</a:t>
            </a:r>
          </a:p>
          <a:p>
            <a:pPr algn="just"/>
            <a:endParaRPr lang="en-US" sz="2700" dirty="0">
              <a:solidFill>
                <a:srgbClr val="000000"/>
              </a:solidFill>
            </a:endParaRPr>
          </a:p>
        </p:txBody>
      </p:sp>
      <p:sp>
        <p:nvSpPr>
          <p:cNvPr id="38918" name="Rectangle 5"/>
          <p:cNvSpPr>
            <a:spLocks noChangeArrowheads="1"/>
          </p:cNvSpPr>
          <p:nvPr/>
        </p:nvSpPr>
        <p:spPr bwMode="auto">
          <a:xfrm>
            <a:off x="342900" y="2029896"/>
            <a:ext cx="12458700" cy="4654115"/>
          </a:xfrm>
          <a:prstGeom prst="rect">
            <a:avLst/>
          </a:prstGeom>
          <a:noFill/>
          <a:ln w="9525">
            <a:noFill/>
            <a:miter lim="800000"/>
            <a:headEnd/>
            <a:tailEnd/>
          </a:ln>
        </p:spPr>
        <p:txBody>
          <a:bodyPr wrap="square" lIns="130575" tIns="65288" rIns="130575" bIns="65288">
            <a:spAutoFit/>
          </a:bodyPr>
          <a:lstStyle/>
          <a:p>
            <a:pPr marL="487396" lvl="1" indent="-487396">
              <a:lnSpc>
                <a:spcPct val="114000"/>
              </a:lnSpc>
              <a:spcBef>
                <a:spcPts val="857"/>
              </a:spcBef>
              <a:spcAft>
                <a:spcPts val="857"/>
              </a:spcAft>
              <a:buFont typeface="Arial" pitchFamily="34" charset="0"/>
              <a:buChar char="•"/>
            </a:pPr>
            <a:r>
              <a:rPr lang="en-US" sz="2400" b="1" dirty="0" smtClean="0">
                <a:solidFill>
                  <a:srgbClr val="1C1C1C"/>
                </a:solidFill>
              </a:rPr>
              <a:t>Identifies the services which are crucial to the stakeholders and which requires immediate IT enablement</a:t>
            </a:r>
          </a:p>
          <a:p>
            <a:pPr marL="487396" lvl="1" indent="-487396">
              <a:lnSpc>
                <a:spcPct val="114000"/>
              </a:lnSpc>
              <a:spcBef>
                <a:spcPts val="857"/>
              </a:spcBef>
              <a:spcAft>
                <a:spcPts val="857"/>
              </a:spcAft>
              <a:buFont typeface="Arial" pitchFamily="34" charset="0"/>
              <a:buChar char="•"/>
            </a:pPr>
            <a:r>
              <a:rPr lang="en-US" sz="2400" b="1" dirty="0" smtClean="0">
                <a:solidFill>
                  <a:srgbClr val="1C1C1C"/>
                </a:solidFill>
              </a:rPr>
              <a:t>Enables process efficiency to the high priority services</a:t>
            </a:r>
          </a:p>
          <a:p>
            <a:pPr marL="487396" lvl="1" indent="-487396">
              <a:lnSpc>
                <a:spcPct val="114000"/>
              </a:lnSpc>
              <a:spcBef>
                <a:spcPts val="857"/>
              </a:spcBef>
              <a:spcAft>
                <a:spcPts val="857"/>
              </a:spcAft>
              <a:buFont typeface="Arial" pitchFamily="34" charset="0"/>
              <a:buChar char="•"/>
            </a:pPr>
            <a:r>
              <a:rPr lang="en-US" sz="2400" b="1" dirty="0" smtClean="0">
                <a:solidFill>
                  <a:srgbClr val="1C1C1C"/>
                </a:solidFill>
              </a:rPr>
              <a:t>Increased user value and satisfaction</a:t>
            </a:r>
          </a:p>
          <a:p>
            <a:pPr marL="487396" lvl="1" indent="-487396">
              <a:lnSpc>
                <a:spcPct val="114000"/>
              </a:lnSpc>
              <a:spcBef>
                <a:spcPts val="857"/>
              </a:spcBef>
              <a:spcAft>
                <a:spcPts val="857"/>
              </a:spcAft>
              <a:buFont typeface="Arial" pitchFamily="34" charset="0"/>
              <a:buChar char="•"/>
            </a:pPr>
            <a:r>
              <a:rPr lang="en-US" sz="2400" b="1" dirty="0" smtClean="0">
                <a:solidFill>
                  <a:srgbClr val="1C1C1C"/>
                </a:solidFill>
              </a:rPr>
              <a:t>Reduced administrative burden</a:t>
            </a:r>
          </a:p>
          <a:p>
            <a:pPr marL="487396" lvl="1" indent="-487396">
              <a:lnSpc>
                <a:spcPct val="114000"/>
              </a:lnSpc>
              <a:spcBef>
                <a:spcPts val="857"/>
              </a:spcBef>
              <a:spcAft>
                <a:spcPts val="857"/>
              </a:spcAft>
              <a:buFont typeface="Arial" pitchFamily="34" charset="0"/>
              <a:buChar char="•"/>
            </a:pPr>
            <a:r>
              <a:rPr lang="en-US" sz="2400" b="1" dirty="0" smtClean="0">
                <a:solidFill>
                  <a:srgbClr val="1C1C1C"/>
                </a:solidFill>
              </a:rPr>
              <a:t>Strategic Fit with e-government strategy</a:t>
            </a:r>
          </a:p>
          <a:p>
            <a:pPr marL="487396" lvl="1" indent="-487396">
              <a:lnSpc>
                <a:spcPct val="114000"/>
              </a:lnSpc>
              <a:spcBef>
                <a:spcPts val="857"/>
              </a:spcBef>
              <a:spcAft>
                <a:spcPts val="857"/>
              </a:spcAft>
              <a:buFont typeface="Arial" pitchFamily="34" charset="0"/>
              <a:buChar char="•"/>
            </a:pPr>
            <a:r>
              <a:rPr lang="en-US" sz="2400" b="1" dirty="0" smtClean="0">
                <a:solidFill>
                  <a:srgbClr val="1C1C1C"/>
                </a:solidFill>
              </a:rPr>
              <a:t>Increased visibility of efforts and benefits, which can be showcased for buy-in for subsequent efforts…..</a:t>
            </a:r>
            <a:endParaRPr lang="en-US" sz="2300" b="1" dirty="0" smtClean="0">
              <a:solidFill>
                <a:srgbClr val="1C1C1C"/>
              </a:solidFill>
            </a:endParaRPr>
          </a:p>
        </p:txBody>
      </p:sp>
      <p:sp>
        <p:nvSpPr>
          <p:cNvPr id="11" name="Title 1"/>
          <p:cNvSpPr>
            <a:spLocks noGrp="1"/>
          </p:cNvSpPr>
          <p:nvPr>
            <p:ph type="title"/>
          </p:nvPr>
        </p:nvSpPr>
        <p:spPr>
          <a:xfrm>
            <a:off x="457200" y="366193"/>
            <a:ext cx="12458700" cy="853017"/>
          </a:xfrm>
        </p:spPr>
        <p:txBody>
          <a:bodyPr vert="horz" lIns="0" tIns="0" rIns="0" bIns="0" rtlCol="0" anchor="t" anchorCtr="0">
            <a:noAutofit/>
          </a:bodyPr>
          <a:lstStyle/>
          <a:p>
            <a:pPr>
              <a:defRPr/>
            </a:pPr>
            <a:r>
              <a:rPr lang="en-US" sz="4800" b="1" kern="1200" dirty="0" smtClean="0">
                <a:solidFill>
                  <a:srgbClr val="C00000"/>
                </a:solidFill>
              </a:rPr>
              <a:t>Service Prioritization Framework</a:t>
            </a:r>
          </a:p>
        </p:txBody>
      </p:sp>
      <p:sp>
        <p:nvSpPr>
          <p:cNvPr id="5" name="Rounded Rectangle 4"/>
          <p:cNvSpPr/>
          <p:nvPr/>
        </p:nvSpPr>
        <p:spPr bwMode="auto">
          <a:xfrm>
            <a:off x="1101777" y="7209692"/>
            <a:ext cx="11699823" cy="16002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0680" tIns="0" rIns="92537" bIns="0" numCol="1" rtlCol="0" anchor="ctr" anchorCtr="0" compatLnSpc="1">
            <a:prstTxWarp prst="textNoShape">
              <a:avLst/>
            </a:prstTxWarp>
          </a:bodyPr>
          <a:lstStyle/>
          <a:p>
            <a:pPr algn="ctr"/>
            <a:r>
              <a:rPr lang="en-US" sz="2900" i="1" dirty="0" smtClean="0">
                <a:solidFill>
                  <a:schemeClr val="bg1"/>
                </a:solidFill>
              </a:rPr>
              <a:t>For the prioritized services, perform GPR first before they are automated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3" y="720969"/>
            <a:ext cx="12370777" cy="1547446"/>
          </a:xfrm>
        </p:spPr>
        <p:txBody>
          <a:bodyPr>
            <a:normAutofit/>
          </a:bodyPr>
          <a:lstStyle/>
          <a:p>
            <a:pPr algn="l">
              <a:defRPr/>
            </a:pPr>
            <a:r>
              <a:rPr lang="en-US" sz="4800" b="1" kern="1200" dirty="0" smtClean="0">
                <a:solidFill>
                  <a:srgbClr val="C00000"/>
                </a:solidFill>
              </a:rPr>
              <a:t>End of Session</a:t>
            </a:r>
            <a:endParaRPr lang="en-US" sz="4800" b="1" kern="1200" dirty="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40507" y="291032"/>
            <a:ext cx="13208793" cy="1007533"/>
          </a:xfrm>
          <a:noFill/>
          <a:ln w="9525">
            <a:noFill/>
            <a:miter lim="800000"/>
            <a:headEnd/>
            <a:tailEnd/>
          </a:ln>
          <a:effectLst/>
        </p:spPr>
        <p:txBody>
          <a:bodyPr vert="horz" wrap="square" lIns="0" tIns="0" rIns="0" bIns="0" numCol="1" anchor="ctr" anchorCtr="0" compatLnSpc="1">
            <a:prstTxWarp prst="textNoShape">
              <a:avLst/>
            </a:prstTxWarp>
            <a:normAutofit fontScale="97500"/>
          </a:bodyPr>
          <a:lstStyle/>
          <a:p>
            <a:pPr>
              <a:defRPr/>
            </a:pPr>
            <a:r>
              <a:rPr lang="en-US" sz="4800" b="1" kern="1200" dirty="0" smtClean="0">
                <a:solidFill>
                  <a:srgbClr val="C00000"/>
                </a:solidFill>
              </a:rPr>
              <a:t>Why Vision for GPR?</a:t>
            </a:r>
          </a:p>
        </p:txBody>
      </p:sp>
      <p:sp>
        <p:nvSpPr>
          <p:cNvPr id="772100" name="AutoShape 4"/>
          <p:cNvSpPr>
            <a:spLocks noGrp="1" noChangeArrowheads="1"/>
          </p:cNvSpPr>
          <p:nvPr>
            <p:ph sz="half" idx="1"/>
          </p:nvPr>
        </p:nvSpPr>
        <p:spPr>
          <a:xfrm>
            <a:off x="686859" y="1368626"/>
            <a:ext cx="6747929" cy="6748801"/>
          </a:xfrm>
          <a:prstGeom prst="verticalScroll">
            <a:avLst>
              <a:gd name="adj" fmla="val 12500"/>
            </a:avLst>
          </a:prstGeom>
          <a:gradFill rotWithShape="1">
            <a:gsLst>
              <a:gs pos="0">
                <a:srgbClr val="FFFFCC"/>
              </a:gs>
              <a:gs pos="100000">
                <a:srgbClr val="FFFFCC">
                  <a:gamma/>
                  <a:shade val="85882"/>
                  <a:invGamma/>
                </a:srgbClr>
              </a:gs>
            </a:gsLst>
            <a:path path="rect">
              <a:fillToRect l="50000" t="50000" r="50000" b="50000"/>
            </a:path>
          </a:gradFill>
          <a:ln>
            <a:solidFill>
              <a:schemeClr val="tx1"/>
            </a:solidFill>
            <a:round/>
          </a:ln>
        </p:spPr>
        <p:txBody>
          <a:bodyPr lIns="130575" tIns="130575" rIns="130575" bIns="130575">
            <a:normAutofit fontScale="85000" lnSpcReduction="10000"/>
          </a:bodyPr>
          <a:lstStyle/>
          <a:p>
            <a:pPr>
              <a:lnSpc>
                <a:spcPct val="120000"/>
              </a:lnSpc>
              <a:defRPr/>
            </a:pPr>
            <a:endParaRPr lang="en-US" sz="2300" b="1" dirty="0">
              <a:latin typeface="+mj-lt"/>
            </a:endParaRPr>
          </a:p>
          <a:p>
            <a:pPr>
              <a:lnSpc>
                <a:spcPct val="120000"/>
              </a:lnSpc>
              <a:defRPr/>
            </a:pPr>
            <a:r>
              <a:rPr lang="en-US" sz="3300" b="1" dirty="0">
                <a:latin typeface="+mj-lt"/>
              </a:rPr>
              <a:t>Why are we doing this GPR for?</a:t>
            </a:r>
          </a:p>
          <a:p>
            <a:pPr>
              <a:lnSpc>
                <a:spcPct val="120000"/>
              </a:lnSpc>
              <a:defRPr/>
            </a:pPr>
            <a:r>
              <a:rPr lang="en-US" sz="3300" b="1" dirty="0">
                <a:latin typeface="+mj-lt"/>
              </a:rPr>
              <a:t>What are we going to do?</a:t>
            </a:r>
          </a:p>
          <a:p>
            <a:pPr>
              <a:lnSpc>
                <a:spcPct val="120000"/>
              </a:lnSpc>
              <a:defRPr/>
            </a:pPr>
            <a:r>
              <a:rPr lang="en-US" sz="3300" b="1" dirty="0">
                <a:latin typeface="+mj-lt"/>
              </a:rPr>
              <a:t>How will we know that we are successful (at the end of the project)?</a:t>
            </a:r>
          </a:p>
          <a:p>
            <a:pPr>
              <a:lnSpc>
                <a:spcPct val="120000"/>
              </a:lnSpc>
              <a:defRPr/>
            </a:pPr>
            <a:r>
              <a:rPr lang="en-US" sz="3300" b="1" dirty="0">
                <a:latin typeface="+mj-lt"/>
              </a:rPr>
              <a:t>How could we fail (&amp; what must we do to avoid that)?</a:t>
            </a:r>
          </a:p>
          <a:p>
            <a:pPr>
              <a:lnSpc>
                <a:spcPct val="120000"/>
              </a:lnSpc>
              <a:spcBef>
                <a:spcPct val="0"/>
              </a:spcBef>
              <a:buFontTx/>
              <a:buAutoNum type="arabicPeriod"/>
              <a:defRPr/>
            </a:pPr>
            <a:endParaRPr lang="en-US" sz="3300" b="1" dirty="0">
              <a:latin typeface="+mj-lt"/>
            </a:endParaRPr>
          </a:p>
        </p:txBody>
      </p:sp>
      <p:sp>
        <p:nvSpPr>
          <p:cNvPr id="772099" name="Rectangle 3"/>
          <p:cNvSpPr>
            <a:spLocks noGrp="1" noChangeArrowheads="1"/>
          </p:cNvSpPr>
          <p:nvPr>
            <p:ph sz="half" idx="2"/>
          </p:nvPr>
        </p:nvSpPr>
        <p:spPr>
          <a:xfrm>
            <a:off x="6926591" y="1512061"/>
            <a:ext cx="6687725" cy="6605366"/>
          </a:xfrm>
        </p:spPr>
        <p:txBody>
          <a:bodyPr>
            <a:normAutofit fontScale="85000" lnSpcReduction="10000"/>
          </a:bodyPr>
          <a:lstStyle/>
          <a:p>
            <a:pPr>
              <a:lnSpc>
                <a:spcPct val="114000"/>
              </a:lnSpc>
              <a:defRPr/>
            </a:pPr>
            <a:r>
              <a:rPr lang="en-US" b="1" dirty="0">
                <a:solidFill>
                  <a:srgbClr val="1C1C1C"/>
                </a:solidFill>
                <a:latin typeface="+mj-lt"/>
              </a:rPr>
              <a:t>Why have a </a:t>
            </a:r>
            <a:r>
              <a:rPr lang="en-US" b="1" dirty="0" smtClean="0">
                <a:solidFill>
                  <a:srgbClr val="1C1C1C"/>
                </a:solidFill>
                <a:latin typeface="+mj-lt"/>
              </a:rPr>
              <a:t>GPR Vision</a:t>
            </a:r>
            <a:r>
              <a:rPr lang="en-US" b="1" dirty="0">
                <a:solidFill>
                  <a:srgbClr val="1C1C1C"/>
                </a:solidFill>
                <a:latin typeface="+mj-lt"/>
              </a:rPr>
              <a:t>?</a:t>
            </a:r>
          </a:p>
          <a:p>
            <a:pPr lvl="2">
              <a:lnSpc>
                <a:spcPct val="114000"/>
              </a:lnSpc>
              <a:defRPr/>
            </a:pPr>
            <a:r>
              <a:rPr lang="en-US" sz="2600" b="1" dirty="0">
                <a:solidFill>
                  <a:srgbClr val="1C1C1C"/>
                </a:solidFill>
                <a:latin typeface="+mj-lt"/>
              </a:rPr>
              <a:t>To develop a shared understanding of the desired end-state amongst the Organization and team</a:t>
            </a:r>
          </a:p>
          <a:p>
            <a:pPr lvl="2">
              <a:lnSpc>
                <a:spcPct val="114000"/>
              </a:lnSpc>
              <a:defRPr/>
            </a:pPr>
            <a:r>
              <a:rPr lang="en-US" sz="2600" b="1" dirty="0">
                <a:solidFill>
                  <a:srgbClr val="1C1C1C"/>
                </a:solidFill>
                <a:latin typeface="+mj-lt"/>
              </a:rPr>
              <a:t>To drive achievement orientation in the organization</a:t>
            </a:r>
          </a:p>
          <a:p>
            <a:pPr>
              <a:lnSpc>
                <a:spcPct val="114000"/>
              </a:lnSpc>
              <a:defRPr/>
            </a:pPr>
            <a:endParaRPr lang="en-US" b="1" dirty="0" smtClean="0">
              <a:solidFill>
                <a:srgbClr val="1C1C1C"/>
              </a:solidFill>
              <a:latin typeface="+mj-lt"/>
            </a:endParaRPr>
          </a:p>
          <a:p>
            <a:pPr>
              <a:lnSpc>
                <a:spcPct val="114000"/>
              </a:lnSpc>
              <a:defRPr/>
            </a:pPr>
            <a:r>
              <a:rPr lang="en-US" b="1" dirty="0" smtClean="0">
                <a:solidFill>
                  <a:srgbClr val="1C1C1C"/>
                </a:solidFill>
                <a:latin typeface="+mj-lt"/>
              </a:rPr>
              <a:t>A </a:t>
            </a:r>
            <a:r>
              <a:rPr lang="en-US" b="1" dirty="0">
                <a:solidFill>
                  <a:srgbClr val="1C1C1C"/>
                </a:solidFill>
                <a:latin typeface="+mj-lt"/>
              </a:rPr>
              <a:t>good </a:t>
            </a:r>
            <a:r>
              <a:rPr lang="en-US" b="1" dirty="0" smtClean="0">
                <a:solidFill>
                  <a:srgbClr val="1C1C1C"/>
                </a:solidFill>
                <a:latin typeface="+mj-lt"/>
              </a:rPr>
              <a:t>GPR Vision </a:t>
            </a:r>
            <a:r>
              <a:rPr lang="en-US" b="1" dirty="0">
                <a:solidFill>
                  <a:srgbClr val="1C1C1C"/>
                </a:solidFill>
                <a:latin typeface="+mj-lt"/>
              </a:rPr>
              <a:t>is one which:</a:t>
            </a:r>
          </a:p>
          <a:p>
            <a:pPr lvl="2">
              <a:lnSpc>
                <a:spcPct val="114000"/>
              </a:lnSpc>
              <a:defRPr/>
            </a:pPr>
            <a:r>
              <a:rPr lang="en-US" sz="2600" b="1" dirty="0">
                <a:solidFill>
                  <a:srgbClr val="1C1C1C"/>
                </a:solidFill>
                <a:latin typeface="+mj-lt"/>
              </a:rPr>
              <a:t>Is in line with the organizational vision &amp; e-Gov vision</a:t>
            </a:r>
          </a:p>
          <a:p>
            <a:pPr lvl="2">
              <a:lnSpc>
                <a:spcPct val="114000"/>
              </a:lnSpc>
              <a:defRPr/>
            </a:pPr>
            <a:r>
              <a:rPr lang="en-US" sz="2600" b="1" dirty="0">
                <a:solidFill>
                  <a:srgbClr val="1C1C1C"/>
                </a:solidFill>
                <a:latin typeface="+mj-lt"/>
              </a:rPr>
              <a:t>Provides clarity to the organization and GPR team on goals and objectives</a:t>
            </a:r>
          </a:p>
          <a:p>
            <a:pPr lvl="2">
              <a:lnSpc>
                <a:spcPct val="114000"/>
              </a:lnSpc>
              <a:defRPr/>
            </a:pPr>
            <a:r>
              <a:rPr lang="en-US" sz="2600" b="1" dirty="0">
                <a:solidFill>
                  <a:srgbClr val="1C1C1C"/>
                </a:solidFill>
                <a:latin typeface="+mj-lt"/>
              </a:rPr>
              <a:t>Sets goals</a:t>
            </a:r>
          </a:p>
        </p:txBody>
      </p:sp>
      <p:sp>
        <p:nvSpPr>
          <p:cNvPr id="772101" name="Text Box 5"/>
          <p:cNvSpPr txBox="1">
            <a:spLocks noChangeArrowheads="1"/>
          </p:cNvSpPr>
          <p:nvPr/>
        </p:nvSpPr>
        <p:spPr bwMode="auto">
          <a:xfrm>
            <a:off x="2087798" y="1514543"/>
            <a:ext cx="3771900" cy="408850"/>
          </a:xfrm>
          <a:prstGeom prst="rect">
            <a:avLst/>
          </a:prstGeom>
          <a:noFill/>
          <a:ln w="9525">
            <a:noFill/>
            <a:miter lim="800000"/>
            <a:headEnd/>
            <a:tailEnd/>
          </a:ln>
          <a:effectLst/>
        </p:spPr>
        <p:txBody>
          <a:bodyPr lIns="130575" tIns="65288" rIns="130575" bIns="65288">
            <a:spAutoFit/>
          </a:bodyPr>
          <a:lstStyle/>
          <a:p>
            <a:pPr algn="ctr">
              <a:spcBef>
                <a:spcPct val="50000"/>
              </a:spcBef>
              <a:spcAft>
                <a:spcPct val="20000"/>
              </a:spcAft>
              <a:buSzPct val="90000"/>
              <a:defRPr/>
            </a:pPr>
            <a:r>
              <a:rPr lang="en-US" b="1" dirty="0">
                <a:solidFill>
                  <a:schemeClr val="tx1"/>
                </a:solidFill>
                <a:latin typeface="+mj-lt"/>
              </a:rPr>
              <a:t>4 Key Questions</a:t>
            </a:r>
          </a:p>
        </p:txBody>
      </p:sp>
    </p:spTree>
    <p:extLst>
      <p:ext uri="{BB962C8B-B14F-4D97-AF65-F5344CB8AC3E}">
        <p14:creationId xmlns:p14="http://schemas.microsoft.com/office/powerpoint/2010/main" val="400200945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03210"/>
            <a:ext cx="13890735" cy="853017"/>
          </a:xfrm>
        </p:spPr>
        <p:txBody>
          <a:bodyPr anchor="ctr">
            <a:noAutofit/>
          </a:bodyPr>
          <a:lstStyle/>
          <a:p>
            <a:pPr>
              <a:defRPr/>
            </a:pPr>
            <a:r>
              <a:rPr lang="en-US" sz="4800" b="1" kern="1200" dirty="0" smtClean="0">
                <a:solidFill>
                  <a:srgbClr val="C00000"/>
                </a:solidFill>
              </a:rPr>
              <a:t>GPR Vision</a:t>
            </a:r>
          </a:p>
        </p:txBody>
      </p:sp>
      <p:sp>
        <p:nvSpPr>
          <p:cNvPr id="8" name="Rectangle 7"/>
          <p:cNvSpPr/>
          <p:nvPr/>
        </p:nvSpPr>
        <p:spPr>
          <a:xfrm>
            <a:off x="1828800" y="21336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575" tIns="65288" rIns="130575" bIns="65288" anchor="ctr"/>
          <a:lstStyle/>
          <a:p>
            <a:pPr marL="0" lvl="1">
              <a:defRPr/>
            </a:pPr>
            <a:r>
              <a:rPr lang="en-US" sz="2900" dirty="0">
                <a:cs typeface="Arial" pitchFamily="34" charset="0"/>
              </a:rPr>
              <a:t>Be clear, intuitive and simple</a:t>
            </a:r>
          </a:p>
        </p:txBody>
      </p:sp>
      <p:sp>
        <p:nvSpPr>
          <p:cNvPr id="9" name="Rectangle 8"/>
          <p:cNvSpPr/>
          <p:nvPr/>
        </p:nvSpPr>
        <p:spPr>
          <a:xfrm>
            <a:off x="1828800" y="28448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575" tIns="65288" rIns="130575" bIns="65288" anchor="ctr"/>
          <a:lstStyle/>
          <a:p>
            <a:pPr marL="0" lvl="1">
              <a:defRPr/>
            </a:pPr>
            <a:r>
              <a:rPr lang="en-US" sz="2900" dirty="0">
                <a:cs typeface="Arial" pitchFamily="34" charset="0"/>
              </a:rPr>
              <a:t>Reflect the specific conditions and ambitions of the organization</a:t>
            </a:r>
          </a:p>
        </p:txBody>
      </p:sp>
      <p:sp>
        <p:nvSpPr>
          <p:cNvPr id="10" name="Rectangle 9"/>
          <p:cNvSpPr/>
          <p:nvPr/>
        </p:nvSpPr>
        <p:spPr>
          <a:xfrm>
            <a:off x="1828800" y="35560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575" tIns="65288" rIns="130575" bIns="65288" anchor="ctr"/>
          <a:lstStyle/>
          <a:p>
            <a:pPr marL="0" lvl="1">
              <a:defRPr/>
            </a:pPr>
            <a:r>
              <a:rPr lang="en-US" sz="2900" dirty="0">
                <a:cs typeface="Arial" pitchFamily="34" charset="0"/>
              </a:rPr>
              <a:t>State what will be and will not be done</a:t>
            </a:r>
          </a:p>
        </p:txBody>
      </p:sp>
      <p:sp>
        <p:nvSpPr>
          <p:cNvPr id="11" name="Rectangle 10"/>
          <p:cNvSpPr/>
          <p:nvPr/>
        </p:nvSpPr>
        <p:spPr>
          <a:xfrm>
            <a:off x="1828800" y="42672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575" tIns="65288" rIns="130575" bIns="65288" anchor="ctr"/>
          <a:lstStyle/>
          <a:p>
            <a:pPr marL="0" lvl="1">
              <a:defRPr/>
            </a:pPr>
            <a:r>
              <a:rPr lang="en-US" sz="2900" dirty="0">
                <a:cs typeface="Arial" pitchFamily="34" charset="0"/>
              </a:rPr>
              <a:t>Consider needs and opportunities</a:t>
            </a:r>
          </a:p>
        </p:txBody>
      </p:sp>
      <p:sp>
        <p:nvSpPr>
          <p:cNvPr id="12" name="Rectangle 11"/>
          <p:cNvSpPr/>
          <p:nvPr/>
        </p:nvSpPr>
        <p:spPr>
          <a:xfrm>
            <a:off x="1828800" y="49784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575" tIns="65288" rIns="130575" bIns="65288" anchor="ctr"/>
          <a:lstStyle/>
          <a:p>
            <a:pPr marL="0" lvl="1">
              <a:defRPr/>
            </a:pPr>
            <a:r>
              <a:rPr lang="en-US" sz="2900" dirty="0">
                <a:cs typeface="Arial" pitchFamily="34" charset="0"/>
              </a:rPr>
              <a:t>Be aligned with overall development strategy</a:t>
            </a:r>
          </a:p>
        </p:txBody>
      </p:sp>
      <p:sp>
        <p:nvSpPr>
          <p:cNvPr id="13" name="Rectangle 12"/>
          <p:cNvSpPr/>
          <p:nvPr/>
        </p:nvSpPr>
        <p:spPr>
          <a:xfrm>
            <a:off x="1828800" y="56896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575" tIns="65288" rIns="130575" bIns="65288" anchor="ctr"/>
          <a:lstStyle/>
          <a:p>
            <a:pPr marL="0" lvl="1">
              <a:defRPr/>
            </a:pPr>
            <a:r>
              <a:rPr lang="en-US" sz="2900" dirty="0">
                <a:cs typeface="Arial" pitchFamily="34" charset="0"/>
              </a:rPr>
              <a:t>Involve consensus building by stakeholders</a:t>
            </a:r>
          </a:p>
        </p:txBody>
      </p:sp>
      <p:cxnSp>
        <p:nvCxnSpPr>
          <p:cNvPr id="15" name="Elbow Connector 14"/>
          <p:cNvCxnSpPr>
            <a:endCxn id="8" idx="1"/>
          </p:cNvCxnSpPr>
          <p:nvPr/>
        </p:nvCxnSpPr>
        <p:spPr>
          <a:xfrm>
            <a:off x="914400" y="2032000"/>
            <a:ext cx="914400" cy="3556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2" name="Shape 21"/>
          <p:cNvCxnSpPr>
            <a:endCxn id="9" idx="1"/>
          </p:cNvCxnSpPr>
          <p:nvPr/>
        </p:nvCxnSpPr>
        <p:spPr>
          <a:xfrm rot="16200000" flipH="1">
            <a:off x="838200" y="2108200"/>
            <a:ext cx="1066800" cy="91440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4" name="Shape 23"/>
          <p:cNvCxnSpPr>
            <a:endCxn id="10" idx="1"/>
          </p:cNvCxnSpPr>
          <p:nvPr/>
        </p:nvCxnSpPr>
        <p:spPr>
          <a:xfrm rot="16200000" flipH="1">
            <a:off x="482600" y="2463800"/>
            <a:ext cx="1778000" cy="91440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6" name="Shape 25"/>
          <p:cNvCxnSpPr>
            <a:endCxn id="11" idx="1"/>
          </p:cNvCxnSpPr>
          <p:nvPr/>
        </p:nvCxnSpPr>
        <p:spPr>
          <a:xfrm rot="16200000" flipH="1">
            <a:off x="127000" y="2819400"/>
            <a:ext cx="2489200" cy="91440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8" name="Shape 27"/>
          <p:cNvCxnSpPr>
            <a:endCxn id="12" idx="1"/>
          </p:cNvCxnSpPr>
          <p:nvPr/>
        </p:nvCxnSpPr>
        <p:spPr>
          <a:xfrm rot="16200000" flipH="1">
            <a:off x="-228600" y="3175000"/>
            <a:ext cx="3200400" cy="91440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32" name="Shape 31"/>
          <p:cNvCxnSpPr>
            <a:endCxn id="13" idx="1"/>
          </p:cNvCxnSpPr>
          <p:nvPr/>
        </p:nvCxnSpPr>
        <p:spPr>
          <a:xfrm rot="16200000" flipH="1">
            <a:off x="-584200" y="3530600"/>
            <a:ext cx="3911600" cy="914400"/>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3" name="TextBox 32"/>
          <p:cNvSpPr txBox="1">
            <a:spLocks noChangeArrowheads="1"/>
          </p:cNvSpPr>
          <p:nvPr/>
        </p:nvSpPr>
        <p:spPr bwMode="auto">
          <a:xfrm>
            <a:off x="457200" y="1056227"/>
            <a:ext cx="9497874" cy="596727"/>
          </a:xfrm>
          <a:prstGeom prst="rect">
            <a:avLst/>
          </a:prstGeom>
          <a:noFill/>
          <a:ln w="9525">
            <a:noFill/>
            <a:miter lim="800000"/>
            <a:headEnd/>
            <a:tailEnd/>
          </a:ln>
        </p:spPr>
        <p:txBody>
          <a:bodyPr lIns="0" tIns="0" rIns="0" bIns="0"/>
          <a:lstStyle/>
          <a:p>
            <a:pPr algn="just">
              <a:buFont typeface="Arial" charset="0"/>
              <a:buNone/>
            </a:pPr>
            <a:r>
              <a:rPr lang="en-US" sz="4000" b="1" dirty="0">
                <a:solidFill>
                  <a:schemeClr val="accent3">
                    <a:lumMod val="50000"/>
                  </a:schemeClr>
                </a:solidFill>
              </a:rPr>
              <a:t>A vision statement </a:t>
            </a:r>
            <a:r>
              <a:rPr lang="en-US" sz="4000" b="1" dirty="0" smtClean="0">
                <a:solidFill>
                  <a:schemeClr val="accent3">
                    <a:lumMod val="50000"/>
                  </a:schemeClr>
                </a:solidFill>
              </a:rPr>
              <a:t>should</a:t>
            </a:r>
            <a:endParaRPr lang="en-US" sz="2900" b="1" dirty="0">
              <a:solidFill>
                <a:schemeClr val="accent3">
                  <a:lumMod val="50000"/>
                </a:schemeClr>
              </a:solidFill>
            </a:endParaRPr>
          </a:p>
        </p:txBody>
      </p:sp>
    </p:spTree>
    <p:extLst>
      <p:ext uri="{BB962C8B-B14F-4D97-AF65-F5344CB8AC3E}">
        <p14:creationId xmlns:p14="http://schemas.microsoft.com/office/powerpoint/2010/main" val="254310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20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trips(downRight)">
                                      <p:cBhvr>
                                        <p:cTn id="12" dur="500"/>
                                        <p:tgtEl>
                                          <p:spTgt spid="15"/>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1000"/>
                                        <p:tgtEl>
                                          <p:spTgt spid="8"/>
                                        </p:tgtEl>
                                      </p:cBhvr>
                                    </p:animEffect>
                                  </p:childTnLst>
                                </p:cTn>
                              </p:par>
                            </p:childTnLst>
                          </p:cTn>
                        </p:par>
                        <p:par>
                          <p:cTn id="17" fill="hold">
                            <p:stCondLst>
                              <p:cond delay="1500"/>
                            </p:stCondLst>
                            <p:childTnLst>
                              <p:par>
                                <p:cTn id="18" presetID="18" presetClass="entr" presetSubtype="6"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strips(downRight)">
                                      <p:cBhvr>
                                        <p:cTn id="20" dur="500"/>
                                        <p:tgtEl>
                                          <p:spTgt spid="22"/>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1000"/>
                                        <p:tgtEl>
                                          <p:spTgt spid="9"/>
                                        </p:tgtEl>
                                      </p:cBhvr>
                                    </p:animEffect>
                                  </p:childTnLst>
                                </p:cTn>
                              </p:par>
                            </p:childTnLst>
                          </p:cTn>
                        </p:par>
                        <p:par>
                          <p:cTn id="25" fill="hold">
                            <p:stCondLst>
                              <p:cond delay="3000"/>
                            </p:stCondLst>
                            <p:childTnLst>
                              <p:par>
                                <p:cTn id="26" presetID="18" presetClass="entr" presetSubtype="6"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strips(downRight)">
                                      <p:cBhvr>
                                        <p:cTn id="28" dur="500"/>
                                        <p:tgtEl>
                                          <p:spTgt spid="24"/>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1000"/>
                                        <p:tgtEl>
                                          <p:spTgt spid="10"/>
                                        </p:tgtEl>
                                      </p:cBhvr>
                                    </p:animEffect>
                                  </p:childTnLst>
                                </p:cTn>
                              </p:par>
                            </p:childTnLst>
                          </p:cTn>
                        </p:par>
                        <p:par>
                          <p:cTn id="33" fill="hold">
                            <p:stCondLst>
                              <p:cond delay="4500"/>
                            </p:stCondLst>
                            <p:childTnLst>
                              <p:par>
                                <p:cTn id="34" presetID="18" presetClass="entr" presetSubtype="6"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strips(downRight)">
                                      <p:cBhvr>
                                        <p:cTn id="36" dur="1000"/>
                                        <p:tgtEl>
                                          <p:spTgt spid="26"/>
                                        </p:tgtEl>
                                      </p:cBhvr>
                                    </p:animEffect>
                                  </p:childTnLst>
                                </p:cTn>
                              </p:par>
                            </p:childTnLst>
                          </p:cTn>
                        </p:par>
                        <p:par>
                          <p:cTn id="37" fill="hold">
                            <p:stCondLst>
                              <p:cond delay="55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6000"/>
                            </p:stCondLst>
                            <p:childTnLst>
                              <p:par>
                                <p:cTn id="42" presetID="18" presetClass="entr" presetSubtype="6"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strips(downRight)">
                                      <p:cBhvr>
                                        <p:cTn id="44" dur="500"/>
                                        <p:tgtEl>
                                          <p:spTgt spid="28"/>
                                        </p:tgtEl>
                                      </p:cBhvr>
                                    </p:animEffect>
                                  </p:childTnLst>
                                </p:cTn>
                              </p:par>
                            </p:childTnLst>
                          </p:cTn>
                        </p:par>
                        <p:par>
                          <p:cTn id="45" fill="hold">
                            <p:stCondLst>
                              <p:cond delay="6500"/>
                            </p:stCondLst>
                            <p:childTnLst>
                              <p:par>
                                <p:cTn id="46" presetID="22" presetClass="entr" presetSubtype="8"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1000"/>
                                        <p:tgtEl>
                                          <p:spTgt spid="12"/>
                                        </p:tgtEl>
                                      </p:cBhvr>
                                    </p:animEffect>
                                  </p:childTnLst>
                                </p:cTn>
                              </p:par>
                            </p:childTnLst>
                          </p:cTn>
                        </p:par>
                        <p:par>
                          <p:cTn id="49" fill="hold">
                            <p:stCondLst>
                              <p:cond delay="7500"/>
                            </p:stCondLst>
                            <p:childTnLst>
                              <p:par>
                                <p:cTn id="50" presetID="18" presetClass="entr" presetSubtype="6"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strips(downRight)">
                                      <p:cBhvr>
                                        <p:cTn id="52" dur="500"/>
                                        <p:tgtEl>
                                          <p:spTgt spid="32"/>
                                        </p:tgtEl>
                                      </p:cBhvr>
                                    </p:animEffect>
                                  </p:childTnLst>
                                </p:cTn>
                              </p:par>
                            </p:childTnLst>
                          </p:cTn>
                        </p:par>
                        <p:par>
                          <p:cTn id="53" fill="hold">
                            <p:stCondLst>
                              <p:cond delay="8000"/>
                            </p:stCondLst>
                            <p:childTnLst>
                              <p:par>
                                <p:cTn id="54" presetID="22" presetClass="entr" presetSubtype="8"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left)">
                                      <p:cBhvr>
                                        <p:cTn id="5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4" name="Diagram 33"/>
          <p:cNvGraphicFramePr/>
          <p:nvPr/>
        </p:nvGraphicFramePr>
        <p:xfrm>
          <a:off x="2870610" y="2506133"/>
          <a:ext cx="105156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7" name="TextBox 34"/>
          <p:cNvSpPr txBox="1">
            <a:spLocks noChangeArrowheads="1"/>
          </p:cNvSpPr>
          <p:nvPr/>
        </p:nvSpPr>
        <p:spPr bwMode="auto">
          <a:xfrm>
            <a:off x="685803" y="1727209"/>
            <a:ext cx="9376772" cy="655071"/>
          </a:xfrm>
          <a:prstGeom prst="rect">
            <a:avLst/>
          </a:prstGeom>
          <a:noFill/>
          <a:ln w="9525">
            <a:noFill/>
            <a:miter lim="800000"/>
            <a:headEnd/>
            <a:tailEnd/>
          </a:ln>
        </p:spPr>
        <p:txBody>
          <a:bodyPr wrap="none" lIns="130575" tIns="65288" rIns="130575" bIns="65288">
            <a:spAutoFit/>
          </a:bodyPr>
          <a:lstStyle/>
          <a:p>
            <a:r>
              <a:rPr lang="en-US" sz="3400" b="1" dirty="0"/>
              <a:t>Steps in building vision statement includes:</a:t>
            </a:r>
          </a:p>
        </p:txBody>
      </p:sp>
      <p:sp>
        <p:nvSpPr>
          <p:cNvPr id="36" name="Title 1"/>
          <p:cNvSpPr>
            <a:spLocks noGrp="1"/>
          </p:cNvSpPr>
          <p:nvPr>
            <p:ph type="title"/>
          </p:nvPr>
        </p:nvSpPr>
        <p:spPr>
          <a:xfrm>
            <a:off x="457200" y="264584"/>
            <a:ext cx="12458700" cy="853016"/>
          </a:xfrm>
        </p:spPr>
        <p:txBody>
          <a:bodyPr anchor="ctr">
            <a:noAutofit/>
          </a:bodyPr>
          <a:lstStyle/>
          <a:p>
            <a:pPr>
              <a:defRPr/>
            </a:pPr>
            <a:r>
              <a:rPr lang="en-US" sz="4800" b="1" kern="1200" dirty="0" smtClean="0">
                <a:solidFill>
                  <a:srgbClr val="C00000"/>
                </a:solidFill>
              </a:rPr>
              <a:t>GPR Vision</a:t>
            </a:r>
          </a:p>
        </p:txBody>
      </p:sp>
      <p:sp>
        <p:nvSpPr>
          <p:cNvPr id="5" name="Left Brace 4"/>
          <p:cNvSpPr/>
          <p:nvPr/>
        </p:nvSpPr>
        <p:spPr bwMode="auto">
          <a:xfrm>
            <a:off x="2533335" y="3577653"/>
            <a:ext cx="794478" cy="1179227"/>
          </a:xfrm>
          <a:prstGeom prst="leftBrac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680" tIns="0" rIns="92537" bIns="0" numCol="1" rtlCol="0" anchor="t" anchorCtr="0" compatLnSpc="1">
            <a:prstTxWarp prst="textNoShape">
              <a:avLst/>
            </a:prstTxWarp>
          </a:bodyPr>
          <a:lstStyle/>
          <a:p>
            <a:pPr defTabSz="1305765"/>
            <a:endParaRPr lang="en-US" sz="3400" dirty="0" smtClean="0"/>
          </a:p>
        </p:txBody>
      </p:sp>
      <p:sp>
        <p:nvSpPr>
          <p:cNvPr id="6" name="TextBox 5"/>
          <p:cNvSpPr txBox="1"/>
          <p:nvPr/>
        </p:nvSpPr>
        <p:spPr>
          <a:xfrm>
            <a:off x="209876" y="3557675"/>
            <a:ext cx="2413412" cy="685849"/>
          </a:xfrm>
          <a:prstGeom prst="rect">
            <a:avLst/>
          </a:prstGeom>
          <a:noFill/>
        </p:spPr>
        <p:txBody>
          <a:bodyPr wrap="square" lIns="130575" tIns="65288" rIns="130575" bIns="65288" rtlCol="0">
            <a:spAutoFit/>
          </a:bodyPr>
          <a:lstStyle/>
          <a:p>
            <a:r>
              <a:rPr lang="en-US" b="1" dirty="0" smtClean="0"/>
              <a:t>Through pro-active </a:t>
            </a:r>
            <a:r>
              <a:rPr lang="en-US" b="1" dirty="0" err="1" smtClean="0"/>
              <a:t>VoC</a:t>
            </a:r>
            <a:r>
              <a:rPr lang="en-US" b="1" dirty="0" smtClean="0"/>
              <a:t> Methods</a:t>
            </a:r>
            <a:endParaRPr lang="en-US" b="1" dirty="0"/>
          </a:p>
        </p:txBody>
      </p:sp>
    </p:spTree>
    <p:extLst>
      <p:ext uri="{BB962C8B-B14F-4D97-AF65-F5344CB8AC3E}">
        <p14:creationId xmlns:p14="http://schemas.microsoft.com/office/powerpoint/2010/main" val="2277365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a:xfrm>
            <a:off x="342900" y="2486707"/>
            <a:ext cx="12915900" cy="1320800"/>
          </a:xfrm>
        </p:spPr>
        <p:txBody>
          <a:bodyPr>
            <a:noAutofit/>
          </a:bodyPr>
          <a:lstStyle/>
          <a:p>
            <a:pPr>
              <a:lnSpc>
                <a:spcPct val="90000"/>
              </a:lnSpc>
              <a:spcBef>
                <a:spcPts val="857"/>
              </a:spcBef>
              <a:spcAft>
                <a:spcPts val="857"/>
              </a:spcAft>
            </a:pPr>
            <a:r>
              <a:rPr lang="en-GB" sz="3200" b="1" i="1" dirty="0">
                <a:solidFill>
                  <a:srgbClr val="1C1C1C"/>
                </a:solidFill>
                <a:cs typeface="Arial" charset="0"/>
              </a:rPr>
              <a:t>E-Biz India</a:t>
            </a:r>
          </a:p>
          <a:p>
            <a:pPr algn="just">
              <a:lnSpc>
                <a:spcPct val="90000"/>
              </a:lnSpc>
              <a:spcBef>
                <a:spcPts val="857"/>
              </a:spcBef>
              <a:spcAft>
                <a:spcPts val="857"/>
              </a:spcAft>
            </a:pPr>
            <a:r>
              <a:rPr lang="en-US" sz="3200" b="1" dirty="0">
                <a:solidFill>
                  <a:srgbClr val="1C1C1C"/>
                </a:solidFill>
                <a:cs typeface="Arial" charset="0"/>
              </a:rPr>
              <a:t>Establish One-stop-service delivery centre for G2B Services in India, provide services in simplified and convenient manner and thereby improving the investment climate in the country</a:t>
            </a:r>
          </a:p>
        </p:txBody>
      </p:sp>
      <p:sp>
        <p:nvSpPr>
          <p:cNvPr id="12" name="Title 1"/>
          <p:cNvSpPr txBox="1">
            <a:spLocks/>
          </p:cNvSpPr>
          <p:nvPr/>
        </p:nvSpPr>
        <p:spPr>
          <a:xfrm>
            <a:off x="290513" y="304810"/>
            <a:ext cx="12458700" cy="853017"/>
          </a:xfrm>
          <a:prstGeom prst="rect">
            <a:avLst/>
          </a:prstGeom>
          <a:noFill/>
          <a:ln w="9525">
            <a:noFill/>
            <a:miter lim="800000"/>
            <a:headEnd/>
            <a:tailEnd/>
          </a:ln>
        </p:spPr>
        <p:txBody>
          <a:bodyPr lIns="0" tIns="0" rIns="0" bIns="0" anchor="ctr">
            <a:normAutofit fontScale="97500"/>
          </a:bodyPr>
          <a:lstStyle/>
          <a:p>
            <a:pPr algn="ctr" fontAlgn="auto">
              <a:spcAft>
                <a:spcPts val="0"/>
              </a:spcAft>
              <a:defRPr/>
            </a:pPr>
            <a:r>
              <a:rPr lang="en-US" sz="4800" b="1" dirty="0" smtClean="0">
                <a:solidFill>
                  <a:srgbClr val="C00000"/>
                </a:solidFill>
                <a:latin typeface="+mj-lt"/>
                <a:ea typeface="+mj-ea"/>
                <a:cs typeface="+mj-cs"/>
              </a:rPr>
              <a:t>GPR Vision</a:t>
            </a:r>
            <a:endParaRPr lang="en-US" sz="4800" b="1" dirty="0">
              <a:solidFill>
                <a:srgbClr val="C00000"/>
              </a:solidFill>
              <a:latin typeface="+mj-lt"/>
              <a:ea typeface="+mj-ea"/>
              <a:cs typeface="+mj-cs"/>
            </a:endParaRPr>
          </a:p>
        </p:txBody>
      </p:sp>
      <p:sp>
        <p:nvSpPr>
          <p:cNvPr id="13" name="Title 1"/>
          <p:cNvSpPr txBox="1">
            <a:spLocks/>
          </p:cNvSpPr>
          <p:nvPr/>
        </p:nvSpPr>
        <p:spPr>
          <a:xfrm>
            <a:off x="290513" y="1219210"/>
            <a:ext cx="12458700" cy="853017"/>
          </a:xfrm>
          <a:prstGeom prst="rect">
            <a:avLst/>
          </a:prstGeom>
          <a:noFill/>
          <a:ln w="9525">
            <a:noFill/>
            <a:miter lim="800000"/>
            <a:headEnd/>
            <a:tailEnd/>
          </a:ln>
        </p:spPr>
        <p:txBody>
          <a:bodyPr lIns="0" tIns="0" rIns="0" bIns="0" anchor="ctr">
            <a:normAutofit fontScale="97500"/>
          </a:bodyPr>
          <a:lstStyle/>
          <a:p>
            <a:pPr fontAlgn="auto">
              <a:spcAft>
                <a:spcPts val="0"/>
              </a:spcAft>
              <a:defRPr/>
            </a:pPr>
            <a:r>
              <a:rPr lang="en-US" sz="4100" b="1" dirty="0">
                <a:solidFill>
                  <a:schemeClr val="accent2">
                    <a:lumMod val="50000"/>
                  </a:schemeClr>
                </a:solidFill>
                <a:latin typeface="+mj-lt"/>
                <a:ea typeface="+mj-ea"/>
                <a:cs typeface="+mj-cs"/>
              </a:rPr>
              <a:t>Examples</a:t>
            </a:r>
            <a:r>
              <a:rPr lang="en-US" sz="3400" b="1" dirty="0">
                <a:solidFill>
                  <a:schemeClr val="bg2"/>
                </a:solidFill>
                <a:latin typeface="+mj-lt"/>
                <a:ea typeface="+mj-ea"/>
                <a:cs typeface="+mj-cs"/>
              </a:rPr>
              <a:t>…</a:t>
            </a:r>
          </a:p>
        </p:txBody>
      </p:sp>
      <p:sp>
        <p:nvSpPr>
          <p:cNvPr id="5" name="Rectangle 3"/>
          <p:cNvSpPr txBox="1">
            <a:spLocks noChangeArrowheads="1"/>
          </p:cNvSpPr>
          <p:nvPr/>
        </p:nvSpPr>
        <p:spPr bwMode="auto">
          <a:xfrm>
            <a:off x="378612" y="5099538"/>
            <a:ext cx="12915900" cy="26728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498729" indent="-498729" defTabSz="992922">
              <a:lnSpc>
                <a:spcPct val="90000"/>
              </a:lnSpc>
              <a:spcBef>
                <a:spcPts val="857"/>
              </a:spcBef>
              <a:spcAft>
                <a:spcPts val="857"/>
              </a:spcAft>
              <a:buSzPct val="100000"/>
              <a:buFont typeface="Arial" pitchFamily="34" charset="0"/>
              <a:buChar char="•"/>
            </a:pPr>
            <a:r>
              <a:rPr lang="en-US" sz="2800" b="1" i="1" dirty="0" smtClean="0">
                <a:solidFill>
                  <a:srgbClr val="1C1C1C"/>
                </a:solidFill>
              </a:rPr>
              <a:t>E-Procurement GoAP:</a:t>
            </a:r>
          </a:p>
          <a:p>
            <a:pPr marL="498729" indent="-498729" algn="just" defTabSz="992922">
              <a:lnSpc>
                <a:spcPct val="90000"/>
              </a:lnSpc>
              <a:spcBef>
                <a:spcPts val="857"/>
              </a:spcBef>
              <a:spcAft>
                <a:spcPts val="857"/>
              </a:spcAft>
              <a:buSzPct val="100000"/>
              <a:buFont typeface="Arial" pitchFamily="34" charset="0"/>
              <a:buChar char="•"/>
            </a:pPr>
            <a:r>
              <a:rPr lang="en-GB" sz="3400" b="1" kern="0" dirty="0" smtClean="0">
                <a:solidFill>
                  <a:srgbClr val="1C1C1C"/>
                </a:solidFill>
                <a:latin typeface="+mn-lt"/>
              </a:rPr>
              <a:t> </a:t>
            </a:r>
            <a:r>
              <a:rPr lang="en-US" sz="3200" b="1" kern="0" dirty="0" smtClean="0">
                <a:solidFill>
                  <a:srgbClr val="1C1C1C"/>
                </a:solidFill>
                <a:latin typeface="+mn-lt"/>
              </a:rPr>
              <a:t>Establish common procurement platform for realizing the right value for the goods &amp; services, minimizing the cost of procurement and providing equal opportunities for businesses</a:t>
            </a:r>
          </a:p>
        </p:txBody>
      </p:sp>
    </p:spTree>
    <p:extLst>
      <p:ext uri="{BB962C8B-B14F-4D97-AF65-F5344CB8AC3E}">
        <p14:creationId xmlns:p14="http://schemas.microsoft.com/office/powerpoint/2010/main" val="228631738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571500" y="304810"/>
            <a:ext cx="12458700" cy="853017"/>
          </a:xfrm>
        </p:spPr>
        <p:txBody>
          <a:bodyPr anchor="ctr">
            <a:noAutofit/>
          </a:bodyPr>
          <a:lstStyle/>
          <a:p>
            <a:pPr>
              <a:defRPr/>
            </a:pPr>
            <a:r>
              <a:rPr lang="en-US" sz="4800" b="1" kern="1200" dirty="0" smtClean="0">
                <a:solidFill>
                  <a:srgbClr val="C00000"/>
                </a:solidFill>
              </a:rPr>
              <a:t>GPR Objectives</a:t>
            </a:r>
          </a:p>
        </p:txBody>
      </p:sp>
      <p:sp>
        <p:nvSpPr>
          <p:cNvPr id="24578" name="Content Placeholder 2"/>
          <p:cNvSpPr>
            <a:spLocks noGrp="1"/>
          </p:cNvSpPr>
          <p:nvPr>
            <p:ph idx="1"/>
          </p:nvPr>
        </p:nvSpPr>
        <p:spPr>
          <a:xfrm>
            <a:off x="457200" y="1452284"/>
            <a:ext cx="12801600" cy="6689393"/>
          </a:xfrm>
        </p:spPr>
        <p:txBody>
          <a:bodyPr>
            <a:noAutofit/>
          </a:bodyPr>
          <a:lstStyle/>
          <a:p>
            <a:pPr marL="498729" indent="-498729" algn="just">
              <a:spcBef>
                <a:spcPts val="1714"/>
              </a:spcBef>
              <a:spcAft>
                <a:spcPts val="857"/>
              </a:spcAft>
              <a:buFont typeface="Arial" charset="0"/>
              <a:buChar char="•"/>
            </a:pPr>
            <a:r>
              <a:rPr lang="en-US" sz="3200" b="1" dirty="0">
                <a:solidFill>
                  <a:srgbClr val="1C1C1C"/>
                </a:solidFill>
                <a:cs typeface="Arial" charset="0"/>
              </a:rPr>
              <a:t>An objective is a specific and usually </a:t>
            </a:r>
            <a:r>
              <a:rPr lang="en-US" sz="3200" b="1" u="sng" dirty="0">
                <a:solidFill>
                  <a:srgbClr val="1C1C1C"/>
                </a:solidFill>
                <a:cs typeface="Arial" charset="0"/>
              </a:rPr>
              <a:t>quantifiable</a:t>
            </a:r>
            <a:r>
              <a:rPr lang="en-US" sz="3200" b="1" dirty="0">
                <a:solidFill>
                  <a:srgbClr val="1C1C1C"/>
                </a:solidFill>
                <a:cs typeface="Arial" charset="0"/>
              </a:rPr>
              <a:t> statement of program achievement</a:t>
            </a:r>
          </a:p>
          <a:p>
            <a:pPr marL="498729" indent="-498729" algn="just">
              <a:spcBef>
                <a:spcPts val="1714"/>
              </a:spcBef>
              <a:spcAft>
                <a:spcPts val="857"/>
              </a:spcAft>
              <a:buFont typeface="Arial" charset="0"/>
              <a:buChar char="•"/>
            </a:pPr>
            <a:r>
              <a:rPr lang="en-US" sz="3200" b="1" dirty="0">
                <a:solidFill>
                  <a:srgbClr val="1C1C1C"/>
                </a:solidFill>
                <a:cs typeface="Arial" charset="0"/>
              </a:rPr>
              <a:t>It is a statement of </a:t>
            </a:r>
            <a:r>
              <a:rPr lang="en-US" sz="3200" b="1" u="sng" dirty="0">
                <a:solidFill>
                  <a:srgbClr val="1C1C1C"/>
                </a:solidFill>
                <a:cs typeface="Arial" charset="0"/>
              </a:rPr>
              <a:t>measurable</a:t>
            </a:r>
            <a:r>
              <a:rPr lang="en-US" sz="3200" b="1" dirty="0">
                <a:solidFill>
                  <a:srgbClr val="1C1C1C"/>
                </a:solidFill>
                <a:cs typeface="Arial" charset="0"/>
              </a:rPr>
              <a:t> outcome which can be used to determine program progress towards the goal</a:t>
            </a:r>
          </a:p>
          <a:p>
            <a:pPr marL="498729" indent="-498729">
              <a:spcBef>
                <a:spcPts val="1714"/>
              </a:spcBef>
              <a:spcAft>
                <a:spcPts val="857"/>
              </a:spcAft>
              <a:buFont typeface="Arial" charset="0"/>
              <a:buChar char="•"/>
            </a:pPr>
            <a:r>
              <a:rPr lang="en-US" sz="3200" b="1" dirty="0">
                <a:solidFill>
                  <a:srgbClr val="1C1C1C"/>
                </a:solidFill>
                <a:cs typeface="Arial" charset="0"/>
              </a:rPr>
              <a:t>Collectively, objectives represent a </a:t>
            </a:r>
            <a:r>
              <a:rPr lang="en-US" sz="3200" b="1" u="sng" dirty="0">
                <a:solidFill>
                  <a:srgbClr val="000000"/>
                </a:solidFill>
                <a:cs typeface="Arial" charset="0"/>
              </a:rPr>
              <a:t>quantification</a:t>
            </a:r>
            <a:r>
              <a:rPr lang="en-US" sz="3200" b="1" dirty="0">
                <a:solidFill>
                  <a:srgbClr val="1C1C1C"/>
                </a:solidFill>
                <a:cs typeface="Arial" charset="0"/>
              </a:rPr>
              <a:t> of the program goal</a:t>
            </a:r>
          </a:p>
          <a:p>
            <a:pPr marL="498729" indent="-498729" algn="just">
              <a:spcBef>
                <a:spcPts val="1714"/>
              </a:spcBef>
              <a:spcAft>
                <a:spcPts val="857"/>
              </a:spcAft>
              <a:buFont typeface="Arial" charset="0"/>
              <a:buChar char="•"/>
            </a:pPr>
            <a:r>
              <a:rPr lang="en-US" sz="3200" b="1" dirty="0">
                <a:solidFill>
                  <a:srgbClr val="1C1C1C"/>
                </a:solidFill>
                <a:cs typeface="Arial" charset="0"/>
              </a:rPr>
              <a:t>GPR objectives translate the broad values within a GPR vision into more </a:t>
            </a:r>
            <a:r>
              <a:rPr lang="en-US" sz="3200" b="1" u="sng" dirty="0">
                <a:solidFill>
                  <a:srgbClr val="1C1C1C"/>
                </a:solidFill>
                <a:cs typeface="Arial" charset="0"/>
              </a:rPr>
              <a:t>real and tangible</a:t>
            </a:r>
            <a:r>
              <a:rPr lang="en-US" sz="3200" b="1" dirty="0">
                <a:solidFill>
                  <a:srgbClr val="1C1C1C"/>
                </a:solidFill>
                <a:cs typeface="Arial" charset="0"/>
              </a:rPr>
              <a:t> outcomes, with stronger operational basis, reflecting actual process, procedures and measurable outputs</a:t>
            </a:r>
          </a:p>
          <a:p>
            <a:pPr marL="498729" indent="-498729">
              <a:spcBef>
                <a:spcPts val="1714"/>
              </a:spcBef>
              <a:spcAft>
                <a:spcPts val="857"/>
              </a:spcAft>
              <a:buFont typeface="Arial" charset="0"/>
              <a:buChar char="•"/>
            </a:pPr>
            <a:r>
              <a:rPr lang="en-US" sz="3200" b="1" dirty="0">
                <a:solidFill>
                  <a:srgbClr val="1C1C1C"/>
                </a:solidFill>
                <a:cs typeface="Arial" charset="0"/>
              </a:rPr>
              <a:t>Should have </a:t>
            </a:r>
            <a:r>
              <a:rPr lang="en-US" sz="3200" b="1" u="sng" dirty="0">
                <a:solidFill>
                  <a:srgbClr val="1C1C1C"/>
                </a:solidFill>
                <a:cs typeface="Arial" charset="0"/>
              </a:rPr>
              <a:t>measurable</a:t>
            </a:r>
            <a:r>
              <a:rPr lang="en-US" sz="3200" b="1" dirty="0">
                <a:solidFill>
                  <a:srgbClr val="1C1C1C"/>
                </a:solidFill>
                <a:cs typeface="Arial" charset="0"/>
              </a:rPr>
              <a:t> criteria for achieving success</a:t>
            </a:r>
          </a:p>
        </p:txBody>
      </p:sp>
    </p:spTree>
    <p:extLst>
      <p:ext uri="{BB962C8B-B14F-4D97-AF65-F5344CB8AC3E}">
        <p14:creationId xmlns:p14="http://schemas.microsoft.com/office/powerpoint/2010/main" val="9281015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240518" y="1837135"/>
            <a:ext cx="13232606" cy="569322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498729" indent="-498729" defTabSz="992922">
              <a:spcBef>
                <a:spcPts val="1714"/>
              </a:spcBef>
              <a:spcAft>
                <a:spcPts val="1714"/>
              </a:spcAft>
              <a:buSzPct val="100000"/>
              <a:buFont typeface="Arial" pitchFamily="34" charset="0"/>
              <a:buChar char="•"/>
              <a:defRPr/>
            </a:pPr>
            <a:r>
              <a:rPr lang="en-US" sz="4000" b="1" kern="0" dirty="0" smtClean="0">
                <a:solidFill>
                  <a:srgbClr val="1C1C1C"/>
                </a:solidFill>
                <a:latin typeface="+mn-lt"/>
                <a:cs typeface="+mn-cs"/>
              </a:rPr>
              <a:t>To ensure that welfare benefits of government are reaching the eligible families</a:t>
            </a:r>
          </a:p>
          <a:p>
            <a:pPr marL="498729" indent="-498729" defTabSz="992922">
              <a:spcBef>
                <a:spcPts val="1714"/>
              </a:spcBef>
              <a:spcAft>
                <a:spcPts val="1714"/>
              </a:spcAft>
              <a:buSzPct val="100000"/>
              <a:buFont typeface="Arial" pitchFamily="34" charset="0"/>
              <a:buChar char="•"/>
              <a:defRPr/>
            </a:pPr>
            <a:r>
              <a:rPr lang="en-US" sz="4000" b="1" kern="0" dirty="0" smtClean="0">
                <a:solidFill>
                  <a:srgbClr val="1C1C1C"/>
                </a:solidFill>
                <a:latin typeface="+mn-lt"/>
                <a:cs typeface="+mn-cs"/>
              </a:rPr>
              <a:t>To ensure that Land records management framework provides ownership of the properties</a:t>
            </a:r>
          </a:p>
          <a:p>
            <a:pPr marL="498729" indent="-498729" defTabSz="992922">
              <a:spcBef>
                <a:spcPts val="1714"/>
              </a:spcBef>
              <a:spcAft>
                <a:spcPts val="1714"/>
              </a:spcAft>
              <a:buSzPct val="100000"/>
              <a:buFont typeface="Arial" pitchFamily="34" charset="0"/>
              <a:buChar char="•"/>
              <a:defRPr/>
            </a:pPr>
            <a:r>
              <a:rPr lang="en-US" sz="4000" b="1" kern="0" dirty="0" smtClean="0">
                <a:solidFill>
                  <a:srgbClr val="1C1C1C"/>
                </a:solidFill>
                <a:latin typeface="+mn-lt"/>
                <a:cs typeface="+mn-cs"/>
              </a:rPr>
              <a:t>To minimize time to receive the welfare benefits…</a:t>
            </a:r>
          </a:p>
        </p:txBody>
      </p:sp>
      <p:sp>
        <p:nvSpPr>
          <p:cNvPr id="6" name="Title 1"/>
          <p:cNvSpPr txBox="1">
            <a:spLocks/>
          </p:cNvSpPr>
          <p:nvPr/>
        </p:nvSpPr>
        <p:spPr bwMode="auto">
          <a:xfrm>
            <a:off x="571500" y="304810"/>
            <a:ext cx="12458700" cy="853017"/>
          </a:xfrm>
          <a:prstGeom prst="rect">
            <a:avLst/>
          </a:prstGeom>
          <a:noFill/>
          <a:ln w="9525">
            <a:noFill/>
            <a:miter lim="800000"/>
            <a:headEnd/>
            <a:tailEnd/>
          </a:ln>
          <a:effectLst/>
        </p:spPr>
        <p:txBody>
          <a:bodyPr vert="horz" wrap="square" lIns="0" tIns="0" rIns="130575" bIns="65288" numCol="1" anchor="ctr" anchorCtr="0" compatLnSpc="1">
            <a:prstTxWarp prst="textNoShape">
              <a:avLst/>
            </a:prstTxWarp>
            <a:normAutofit fontScale="97500"/>
          </a:bodyPr>
          <a:lstStyle/>
          <a:p>
            <a:pPr defTabSz="1305765" fontAlgn="auto">
              <a:spcAft>
                <a:spcPts val="0"/>
              </a:spcAft>
              <a:buSzTx/>
              <a:defRPr/>
            </a:pPr>
            <a:r>
              <a:rPr lang="en-US" sz="4800" b="1" dirty="0" smtClean="0">
                <a:solidFill>
                  <a:srgbClr val="C00000"/>
                </a:solidFill>
                <a:latin typeface="+mj-lt"/>
                <a:ea typeface="+mj-ea"/>
                <a:cs typeface="+mj-cs"/>
              </a:rPr>
              <a:t>GPR Objectives – bad examples…</a:t>
            </a:r>
          </a:p>
        </p:txBody>
      </p:sp>
    </p:spTree>
    <p:extLst>
      <p:ext uri="{BB962C8B-B14F-4D97-AF65-F5344CB8AC3E}">
        <p14:creationId xmlns:p14="http://schemas.microsoft.com/office/powerpoint/2010/main" val="21514815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a:xfrm>
            <a:off x="571500" y="304810"/>
            <a:ext cx="12458700" cy="1320790"/>
          </a:xfrm>
        </p:spPr>
        <p:txBody>
          <a:bodyPr anchor="ctr">
            <a:noAutofit/>
          </a:bodyPr>
          <a:lstStyle/>
          <a:p>
            <a:pPr>
              <a:defRPr/>
            </a:pPr>
            <a:r>
              <a:rPr lang="en-US" sz="4800" b="1" kern="1200" dirty="0" smtClean="0">
                <a:solidFill>
                  <a:srgbClr val="C00000"/>
                </a:solidFill>
              </a:rPr>
              <a:t>Key Considerations for GPR Vision and Objectives Definition</a:t>
            </a:r>
          </a:p>
        </p:txBody>
      </p:sp>
      <p:sp>
        <p:nvSpPr>
          <p:cNvPr id="25604" name="Content Placeholder 2"/>
          <p:cNvSpPr>
            <a:spLocks noGrp="1"/>
          </p:cNvSpPr>
          <p:nvPr>
            <p:ph idx="1"/>
          </p:nvPr>
        </p:nvSpPr>
        <p:spPr>
          <a:xfrm>
            <a:off x="457200" y="2022230"/>
            <a:ext cx="12801600" cy="7121770"/>
          </a:xfrm>
        </p:spPr>
        <p:txBody>
          <a:bodyPr>
            <a:normAutofit fontScale="70000" lnSpcReduction="20000"/>
          </a:bodyPr>
          <a:lstStyle/>
          <a:p>
            <a:pPr marL="498729" indent="-498729">
              <a:spcBef>
                <a:spcPts val="1714"/>
              </a:spcBef>
              <a:spcAft>
                <a:spcPts val="857"/>
              </a:spcAft>
              <a:buFont typeface="Arial" charset="0"/>
              <a:buChar char="•"/>
            </a:pPr>
            <a:r>
              <a:rPr lang="en-US" sz="5100" b="1" dirty="0" smtClean="0">
                <a:solidFill>
                  <a:srgbClr val="1C1C1C"/>
                </a:solidFill>
                <a:cs typeface="Arial" charset="0"/>
              </a:rPr>
              <a:t>To be developed based on extensive interactions with stakeholders, not based on board room discussions</a:t>
            </a:r>
          </a:p>
          <a:p>
            <a:pPr marL="498729" indent="-498729">
              <a:spcBef>
                <a:spcPts val="1714"/>
              </a:spcBef>
              <a:spcAft>
                <a:spcPts val="857"/>
              </a:spcAft>
              <a:buFont typeface="Arial" charset="0"/>
              <a:buChar char="•"/>
            </a:pPr>
            <a:r>
              <a:rPr lang="en-US" sz="5100" b="1" dirty="0" smtClean="0">
                <a:solidFill>
                  <a:srgbClr val="1C1C1C"/>
                </a:solidFill>
                <a:cs typeface="Arial" charset="0"/>
              </a:rPr>
              <a:t>To be developed from stakeholder needs, not by department thoughts</a:t>
            </a:r>
          </a:p>
          <a:p>
            <a:pPr marL="498729" indent="-498729">
              <a:spcBef>
                <a:spcPts val="1714"/>
              </a:spcBef>
              <a:spcAft>
                <a:spcPts val="857"/>
              </a:spcAft>
              <a:buFont typeface="Arial" charset="0"/>
              <a:buChar char="•"/>
            </a:pPr>
            <a:r>
              <a:rPr lang="en-US" sz="5100" b="1" dirty="0" smtClean="0">
                <a:solidFill>
                  <a:srgbClr val="1C1C1C"/>
                </a:solidFill>
                <a:cs typeface="Arial" charset="0"/>
              </a:rPr>
              <a:t>Stakeholders include:</a:t>
            </a:r>
          </a:p>
          <a:p>
            <a:pPr marL="1292164" lvl="4" indent="-498729">
              <a:spcBef>
                <a:spcPts val="1714"/>
              </a:spcBef>
              <a:spcAft>
                <a:spcPts val="857"/>
              </a:spcAft>
            </a:pPr>
            <a:r>
              <a:rPr lang="en-US" sz="3400" b="1" dirty="0" smtClean="0">
                <a:solidFill>
                  <a:srgbClr val="1C1C1C"/>
                </a:solidFill>
                <a:cs typeface="Arial" charset="0"/>
              </a:rPr>
              <a:t>Customers (citizens, businesses..) served by the government</a:t>
            </a:r>
          </a:p>
          <a:p>
            <a:pPr marL="1292164" lvl="4" indent="-498729">
              <a:spcBef>
                <a:spcPts val="1714"/>
              </a:spcBef>
              <a:spcAft>
                <a:spcPts val="857"/>
              </a:spcAft>
            </a:pPr>
            <a:r>
              <a:rPr lang="en-US" sz="3400" b="1" dirty="0" smtClean="0">
                <a:solidFill>
                  <a:srgbClr val="1C1C1C"/>
                </a:solidFill>
                <a:cs typeface="Arial" charset="0"/>
              </a:rPr>
              <a:t>Employees of organization delivering the services..</a:t>
            </a:r>
          </a:p>
          <a:p>
            <a:pPr marL="498729" lvl="1" indent="-498729">
              <a:spcBef>
                <a:spcPts val="1714"/>
              </a:spcBef>
              <a:spcAft>
                <a:spcPts val="857"/>
              </a:spcAft>
              <a:buSzPct val="100000"/>
              <a:buFont typeface="Arial" charset="0"/>
              <a:buChar char="•"/>
            </a:pPr>
            <a:r>
              <a:rPr lang="en-US" sz="5100" b="1" dirty="0" smtClean="0">
                <a:solidFill>
                  <a:srgbClr val="1C1C1C"/>
                </a:solidFill>
                <a:ea typeface="+mn-ea"/>
                <a:cs typeface="Arial" charset="0"/>
              </a:rPr>
              <a:t>To be developed to address the current challenges and future needs</a:t>
            </a:r>
          </a:p>
          <a:p>
            <a:pPr marL="498729" lvl="1" indent="-498729">
              <a:spcBef>
                <a:spcPts val="1714"/>
              </a:spcBef>
              <a:spcAft>
                <a:spcPts val="857"/>
              </a:spcAft>
              <a:buSzPct val="100000"/>
              <a:buFont typeface="Arial" charset="0"/>
              <a:buChar char="•"/>
            </a:pPr>
            <a:r>
              <a:rPr lang="en-US" sz="5100" b="1" dirty="0" smtClean="0">
                <a:solidFill>
                  <a:srgbClr val="1C1C1C"/>
                </a:solidFill>
                <a:ea typeface="+mn-ea"/>
                <a:cs typeface="Arial" charset="0"/>
              </a:rPr>
              <a:t>To take learning / inputs from similar situations and initiatives in India and world wide</a:t>
            </a:r>
          </a:p>
          <a:p>
            <a:pPr marL="265235" lvl="1" indent="-498729">
              <a:spcBef>
                <a:spcPts val="1714"/>
              </a:spcBef>
              <a:spcAft>
                <a:spcPts val="857"/>
              </a:spcAft>
            </a:pPr>
            <a:endParaRPr lang="en-US" b="1" dirty="0" smtClean="0">
              <a:solidFill>
                <a:srgbClr val="1C1C1C"/>
              </a:solidFill>
              <a:cs typeface="Arial" charset="0"/>
            </a:endParaRPr>
          </a:p>
        </p:txBody>
      </p:sp>
    </p:spTree>
    <p:extLst>
      <p:ext uri="{BB962C8B-B14F-4D97-AF65-F5344CB8AC3E}">
        <p14:creationId xmlns:p14="http://schemas.microsoft.com/office/powerpoint/2010/main" val="29903364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URRENT_COLOR_STATUS" val="1"/>
  <p:tag name="ORIGINAL_COLOR_LIST14" val="1129059;16777215;1069452;7119555;9944533;12901095;14871795;1129059"/>
  <p:tag name="ORIGINAL_COLOR_LIST13" val="7119555;1129059;1069452;7119555;9944533;12901095;14871795;16777215"/>
  <p:tag name="ORIGINAL_COLOR_LIST12" val="38865;16777215;113639;55039;6744312;10088443;13432829;38865"/>
  <p:tag name="ORIGINAL_COLOR_LIST11" val="55039;38865;113639;55039;6744312;10088443;13432829;16777215"/>
  <p:tag name="ORIGINAL_COLOR_LIST10" val="677022;16777215;20948;29438;6728446;10078207;13427711;677022"/>
  <p:tag name="ORIGINAL_COLOR_LIST9" val="29438;677022;20948;29438;6728446;10078207;13427711;16777215"/>
  <p:tag name="ORIGINAL_COLOR_LIST8" val="1339504;16777215;40077;904367;7266511;10087391;13628911;1339504"/>
  <p:tag name="ORIGINAL_COLOR_LIST7" val="904367;1339504;40077;904367;7266511;10087391;13628911;16777215"/>
  <p:tag name="ORIGINAL_COLOR_LIST6" val="7489850;16777215;10905126;14002237;15125387;15654065;16248536;7489850"/>
  <p:tag name="ORIGINAL_COLOR_LIST5" val="14002237;7489850;10905126;14002237;15125387;15654065;16248536;16777215"/>
  <p:tag name="ORIGINAL_COLOR_LIST4" val="1184027;16777215;4342358;10002346;12699084;14080477;15396078;1184027"/>
  <p:tag name="ORIGINAL_COLOR_LIST3" val="10002346;1184027;4342358;10002346;12699084;14080477;15396078;16777215"/>
  <p:tag name="ORIGINAL_COLOR_LIST2" val="1313403;16777215;591295;3292667;8686589;11383293;14080254;1313403"/>
  <p:tag name="ORIGINAL_COLOR_LIST1" val="3292667;1313403;591295;3292667;8686589;11383293;14080254;1677721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8696</TotalTime>
  <Words>2121</Words>
  <Application>Microsoft Office PowerPoint</Application>
  <PresentationFormat>Custom</PresentationFormat>
  <Paragraphs>302</Paragraphs>
  <Slides>25</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Symbol</vt:lpstr>
      <vt:lpstr>Office Theme</vt:lpstr>
      <vt:lpstr>Understanding GPR Vision &amp; Service Prioritisation for GPR</vt:lpstr>
      <vt:lpstr>What is ‘Vision’?</vt:lpstr>
      <vt:lpstr>Why Vision for GPR?</vt:lpstr>
      <vt:lpstr>GPR Vision</vt:lpstr>
      <vt:lpstr>GPR Vision</vt:lpstr>
      <vt:lpstr>PowerPoint Presentation</vt:lpstr>
      <vt:lpstr>GPR Objectives</vt:lpstr>
      <vt:lpstr>PowerPoint Presentation</vt:lpstr>
      <vt:lpstr>Key Considerations for GPR Vision and Objectives Definition</vt:lpstr>
      <vt:lpstr>Identification of Services for GPR</vt:lpstr>
      <vt:lpstr>e-Governance Evolution Model</vt:lpstr>
      <vt:lpstr>Service Prioritization</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End of Session</vt:lpstr>
    </vt:vector>
  </TitlesOfParts>
  <Company>PricewaterhouseCoopers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None</dc:title>
  <dc:creator>Partho</dc:creator>
  <cp:lastModifiedBy>NIELIT6</cp:lastModifiedBy>
  <cp:revision>790</cp:revision>
  <dcterms:created xsi:type="dcterms:W3CDTF">2005-05-17T08:46:34Z</dcterms:created>
  <dcterms:modified xsi:type="dcterms:W3CDTF">2013-09-18T06:20:50Z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4 template version">
    <vt:r8>4</vt:r8>
  </property>
  <property fmtid="{D5CDD505-2E9C-101B-9397-08002B2CF9AE}" pid="3" name="TB4 template type">
    <vt:lpwstr>Onscreen</vt:lpwstr>
  </property>
</Properties>
</file>